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11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ipan.dev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94360" y="658368"/>
            <a:ext cx="109728" cy="539496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60120" y="1005840"/>
            <a:ext cx="10332720" cy="1463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500" b="1">
                <a:solidFill>
                  <a:srgbClr val="FFFFFF"/>
                </a:solidFill>
                <a:latin typeface="Aptos"/>
              </a:defRPr>
            </a:pPr>
            <a:r>
              <a:t>Authentication,</a:t>
            </a:r>
            <a:br/>
            <a:r>
              <a:t>Authorization &amp; Mobile Security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87552" y="2880360"/>
            <a:ext cx="9601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CBD5E1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293A8FA2-B581-1314-0098-5938349383AA}"/>
              </a:ext>
            </a:extLst>
          </p:cNvPr>
          <p:cNvSpPr txBox="1">
            <a:spLocks/>
          </p:cNvSpPr>
          <p:nvPr/>
        </p:nvSpPr>
        <p:spPr>
          <a:xfrm>
            <a:off x="828339" y="4550120"/>
            <a:ext cx="8689976" cy="1371599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Sipan M. Hameed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https://www.sipan.dev/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3E411F-4E8C-F979-496A-6BB6BC0871DD}"/>
              </a:ext>
            </a:extLst>
          </p:cNvPr>
          <p:cNvSpPr txBox="1"/>
          <p:nvPr/>
        </p:nvSpPr>
        <p:spPr>
          <a:xfrm>
            <a:off x="987552" y="3407120"/>
            <a:ext cx="62420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>
                <a:solidFill>
                  <a:srgbClr val="FF0000"/>
                </a:solidFill>
              </a:rPr>
              <a:t>Lecture – 5 - 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56272E3-1E35-288D-69ED-EFC0A3788D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5043" y="-73043"/>
            <a:ext cx="1746652" cy="17466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ECB04E0-84E5-5BB0-7B9A-19C396131863}"/>
              </a:ext>
            </a:extLst>
          </p:cNvPr>
          <p:cNvSpPr txBox="1"/>
          <p:nvPr/>
        </p:nvSpPr>
        <p:spPr>
          <a:xfrm>
            <a:off x="5824570" y="372335"/>
            <a:ext cx="6241054" cy="873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50000"/>
              </a:lnSpc>
              <a:buNone/>
            </a:pPr>
            <a:r>
              <a:rPr lang="en-US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Technical College of Zakho</a:t>
            </a:r>
            <a:endParaRPr lang="en-US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0" marR="0" algn="ctr">
              <a:lnSpc>
                <a:spcPct val="150000"/>
              </a:lnSpc>
              <a:buNone/>
            </a:pPr>
            <a:r>
              <a:rPr lang="en-US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Computer Information Systems</a:t>
            </a:r>
            <a:endParaRPr lang="en-US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Learning Objectives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1069848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0F172A"/>
                </a:solidFill>
                <a:latin typeface="Aptos"/>
              </a:defRPr>
            </a:pPr>
            <a:r>
              <a:t>• Define authentication, authorization, identity, and access control.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0F172A"/>
                </a:solidFill>
                <a:latin typeface="Aptos"/>
              </a:defRPr>
            </a:pPr>
            <a:r>
              <a:t>• Compare common authentication approaches and token models.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0F172A"/>
                </a:solidFill>
                <a:latin typeface="Aptos"/>
              </a:defRPr>
            </a:pPr>
            <a:r>
              <a:t>• Explain secure handling of credentials, sessions, and sensitive data.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0F172A"/>
                </a:solidFill>
                <a:latin typeface="Aptos"/>
              </a:defRPr>
            </a:pPr>
            <a:r>
              <a:t>• Identify major mobile attack surfaces and security risks.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0F172A"/>
                </a:solidFill>
                <a:latin typeface="Aptos"/>
              </a:defRPr>
            </a:pPr>
            <a:r>
              <a:t>• Apply threat-modeling and security-by-design principles conceptually.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Why Security Is a Mobile Architecture Concern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1069848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0F172A"/>
                </a:solidFill>
                <a:latin typeface="Aptos"/>
              </a:defRPr>
            </a:pPr>
            <a:r>
              <a:t>• Mobile apps operate in an environment the developer does not fully control.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0F172A"/>
                </a:solidFill>
                <a:latin typeface="Aptos"/>
              </a:defRPr>
            </a:pPr>
            <a:r>
              <a:t>• Devices can be lost, rooted, jailbroken, inspected, backed up, or connected to hostile networks.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0F172A"/>
                </a:solidFill>
                <a:latin typeface="Aptos"/>
              </a:defRPr>
            </a:pPr>
            <a:r>
              <a:t>• The app often communicates with remote APIs containing higher-value data and capabilities.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0F172A"/>
                </a:solidFill>
                <a:latin typeface="Aptos"/>
              </a:defRPr>
            </a:pPr>
            <a:r>
              <a:t>• Security decisions therefore belong in architecture, not only in the user interface.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Authentication vs. Authorization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1069848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0F172A"/>
                </a:solidFill>
                <a:latin typeface="Aptos"/>
              </a:defRPr>
            </a:pPr>
            <a:r>
              <a:t>• Authentication answers: “Who is the user or device?”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0F172A"/>
                </a:solidFill>
                <a:latin typeface="Aptos"/>
              </a:defRPr>
            </a:pPr>
            <a:r>
              <a:t>• Authorization answers: “What is this authenticated subject allowed to do?”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0F172A"/>
                </a:solidFill>
                <a:latin typeface="Aptos"/>
              </a:defRPr>
            </a:pPr>
            <a:r>
              <a:t>• Identification provides a claimed identity; authentication verifies it.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0F172A"/>
                </a:solidFill>
                <a:latin typeface="Aptos"/>
              </a:defRPr>
            </a:pPr>
            <a:r>
              <a:t>• Authorization should be enforced at protected resources, especially on the server.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0F172A"/>
                </a:solidFill>
                <a:latin typeface="Aptos"/>
              </a:defRPr>
            </a:pPr>
            <a:r>
              <a:t>• A successful login does not automatically grant every permission.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The Identity and Access Control Flow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2103120"/>
            <a:ext cx="2057400" cy="1143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0F172A"/>
                </a:solidFill>
                <a:latin typeface="Aptos"/>
              </a:defRPr>
            </a:pPr>
            <a:r>
              <a:t>Credential or identity signal</a:t>
            </a:r>
          </a:p>
        </p:txBody>
      </p:sp>
      <p:sp>
        <p:nvSpPr>
          <p:cNvPr id="7" name="Chevron 6"/>
          <p:cNvSpPr/>
          <p:nvPr/>
        </p:nvSpPr>
        <p:spPr>
          <a:xfrm>
            <a:off x="2907791" y="2359152"/>
            <a:ext cx="128016" cy="438912"/>
          </a:xfrm>
          <a:prstGeom prst="chevron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3063240" y="2103120"/>
            <a:ext cx="2057400" cy="1143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0F172A"/>
                </a:solidFill>
                <a:latin typeface="Aptos"/>
              </a:defRPr>
            </a:pPr>
            <a:r>
              <a:t>Authentication service</a:t>
            </a:r>
          </a:p>
        </p:txBody>
      </p:sp>
      <p:sp>
        <p:nvSpPr>
          <p:cNvPr id="9" name="Chevron 8"/>
          <p:cNvSpPr/>
          <p:nvPr/>
        </p:nvSpPr>
        <p:spPr>
          <a:xfrm>
            <a:off x="5148072" y="2359152"/>
            <a:ext cx="128016" cy="438912"/>
          </a:xfrm>
          <a:prstGeom prst="chevron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5303520" y="2103120"/>
            <a:ext cx="2057400" cy="1143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CA8A0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0F172A"/>
                </a:solidFill>
                <a:latin typeface="Aptos"/>
              </a:defRPr>
            </a:pPr>
            <a:r>
              <a:t>Authenticated principal</a:t>
            </a:r>
          </a:p>
        </p:txBody>
      </p:sp>
      <p:sp>
        <p:nvSpPr>
          <p:cNvPr id="11" name="Chevron 10"/>
          <p:cNvSpPr/>
          <p:nvPr/>
        </p:nvSpPr>
        <p:spPr>
          <a:xfrm>
            <a:off x="7388352" y="2359152"/>
            <a:ext cx="128016" cy="438912"/>
          </a:xfrm>
          <a:prstGeom prst="chevron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7543800" y="2103120"/>
            <a:ext cx="2057400" cy="1143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0F172A"/>
                </a:solidFill>
                <a:latin typeface="Aptos"/>
              </a:defRPr>
            </a:pPr>
            <a:r>
              <a:t>Authorization decision</a:t>
            </a:r>
          </a:p>
        </p:txBody>
      </p:sp>
      <p:sp>
        <p:nvSpPr>
          <p:cNvPr id="13" name="Chevron 12"/>
          <p:cNvSpPr/>
          <p:nvPr/>
        </p:nvSpPr>
        <p:spPr>
          <a:xfrm>
            <a:off x="9628632" y="2359152"/>
            <a:ext cx="128016" cy="438912"/>
          </a:xfrm>
          <a:prstGeom prst="chevron">
            <a:avLst/>
          </a:prstGeom>
          <a:solidFill>
            <a:srgbClr val="E2E8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9784080" y="2103120"/>
            <a:ext cx="2057400" cy="11430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700" b="1">
                <a:solidFill>
                  <a:srgbClr val="0F172A"/>
                </a:solidFill>
                <a:latin typeface="Aptos"/>
              </a:defRPr>
            </a:pPr>
            <a:r>
              <a:t>Protected resource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5577840"/>
            <a:ext cx="10515600" cy="530352"/>
          </a:xfrm>
          <a:prstGeom prst="roundRect">
            <a:avLst/>
          </a:prstGeom>
          <a:solidFill>
            <a:srgbClr val="F0FDFA"/>
          </a:solidFill>
          <a:ln>
            <a:solidFill>
              <a:srgbClr val="99F6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200">
                <a:solidFill>
                  <a:srgbClr val="0F766E"/>
                </a:solidFill>
                <a:latin typeface="Aptos"/>
              </a:defRPr>
            </a:pPr>
            <a:r>
              <a:t>Core distinction: authentication establishes identity; authorization evaluates permission.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Authentication Factors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4406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448056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563624"/>
            <a:ext cx="51206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Key ideas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075688"/>
            <a:ext cx="5074920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Knowledge: password, PIN, passphrase.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Possession: device, security key, authenticator application.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Inherence: biometric characteristics such as fingerprint or face.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492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417320"/>
            <a:ext cx="73152" cy="44805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563624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Design implications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075688"/>
            <a:ext cx="4983479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Multi-factor authentication combines independent factor types.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The security benefit depends on independence and implementation quality.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Passwords and Credential Security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4406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448056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563624"/>
            <a:ext cx="51206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Key ideas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075688"/>
            <a:ext cx="5074920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Passwords should be handled as secrets, not as ordinary application data.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Server-side password storage should use modern password hashing rather than reversible encryption.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Password policies should balance security with usability and resistance to guessing.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492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417320"/>
            <a:ext cx="73152" cy="44805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563624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Design implications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075688"/>
            <a:ext cx="4983479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Credential collection should minimize exposure through logs, screenshots, analytics, and debugging artifacts.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Credential recovery is part of the security model, not an afterthought.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Biometric and Local Authentication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4406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448056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563624"/>
            <a:ext cx="51206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Key ideas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075688"/>
            <a:ext cx="5074920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Biometrics can improve usability while reducing repeated secret entry.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Biometric verification is usually a local device capability; it does not replace server-side authorization.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492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417320"/>
            <a:ext cx="73152" cy="44805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563624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Design implications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075688"/>
            <a:ext cx="4983479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Local unlock should protect sensitive operations when risk justifies it.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Applications should rely on platform security facilities rather than implementing biometric matching themselves.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Multi-Factor Authentication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1069848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0F172A"/>
                </a:solidFill>
                <a:latin typeface="Aptos"/>
              </a:defRPr>
            </a:pPr>
            <a:r>
              <a:t>• MFA reduces risk when one authentication factor is compromised.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0F172A"/>
                </a:solidFill>
                <a:latin typeface="Aptos"/>
              </a:defRPr>
            </a:pPr>
            <a:r>
              <a:t>• Common approaches include authenticator-generated codes, push approval, and hardware security keys.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0F172A"/>
                </a:solidFill>
                <a:latin typeface="Aptos"/>
              </a:defRPr>
            </a:pPr>
            <a:r>
              <a:t>• Recovery flows must be protected because they can become the weakest authentication path.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0F172A"/>
                </a:solidFill>
                <a:latin typeface="Aptos"/>
              </a:defRPr>
            </a:pPr>
            <a:r>
              <a:t>• Step-up authentication is useful for high-risk actions such as changing payment or account settings.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Session Management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4406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448056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563624"/>
            <a:ext cx="51206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Key ideas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075688"/>
            <a:ext cx="5074920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A session represents an authenticated period of access.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Session design must address lifetime, expiration, revocation, renewal, and inactivity.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Short-lived access reduces the value of a stolen credential or token.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492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417320"/>
            <a:ext cx="73152" cy="44805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563624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Design implications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075688"/>
            <a:ext cx="4983479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Sensitive actions may require re-authentication or stronger proof of identity.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Logout should invalidate access where the architecture supports server-side revocation.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Tokens and Access Credentials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1069848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0F172A"/>
                </a:solidFill>
                <a:latin typeface="Aptos"/>
              </a:defRPr>
            </a:pPr>
            <a:r>
              <a:t>• A token is a credential presented to a protected service.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0F172A"/>
                </a:solidFill>
                <a:latin typeface="Aptos"/>
              </a:defRPr>
            </a:pPr>
            <a:r>
              <a:t>• Bearer-style tokens grant access to whoever possesses the token.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0F172A"/>
                </a:solidFill>
                <a:latin typeface="Aptos"/>
              </a:defRPr>
            </a:pPr>
            <a:r>
              <a:t>• Access tokens should be scoped to required permissions and limited in lifetime.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0F172A"/>
                </a:solidFill>
                <a:latin typeface="Aptos"/>
              </a:defRPr>
            </a:pPr>
            <a:r>
              <a:t>• Refresh mechanisms can reduce repeated login while preserving short-lived access tokens.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0F172A"/>
                </a:solidFill>
                <a:latin typeface="Aptos"/>
              </a:defRPr>
            </a:pPr>
            <a:r>
              <a:t>• Tokens are sensitive secrets and should be protected like passwords.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OAuth 2.0 and OpenID Connect — Concepts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4406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448056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563624"/>
            <a:ext cx="51206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Key ideas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075688"/>
            <a:ext cx="5074920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OAuth 2.0 is primarily an authorization framework for delegated access.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OpenID Connect adds an identity layer for authentication on top of OAuth 2.0.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The mobile application should not collect a third-party account password when a standard authorization flow can be used.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492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417320"/>
            <a:ext cx="73152" cy="44805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563624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Design implications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075688"/>
            <a:ext cx="4983479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Authorization code flows with appropriate protections are commonly used for public clients such as mobile apps.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Students should distinguish identity assertions from API access permissions.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Role-Based Access Control (RBAC)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4406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448056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563624"/>
            <a:ext cx="51206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Key ideas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075688"/>
            <a:ext cx="5074920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Permissions can be grouped into roles such as student, lecturer, and administrator.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Roles simplify policy management when many users share the same permission set.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492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417320"/>
            <a:ext cx="73152" cy="44805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563624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Design implications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075688"/>
            <a:ext cx="4983479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Role assignment should be controlled by a trusted authority.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The client can adapt its interface to roles, but the server must enforce the permission boundary.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Attribute- and Resource-Based Authorization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1069848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0F172A"/>
                </a:solidFill>
                <a:latin typeface="Aptos"/>
              </a:defRPr>
            </a:pPr>
            <a:r>
              <a:t>• ABAC evaluates attributes such as user, department, time, or device context.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0F172A"/>
                </a:solidFill>
                <a:latin typeface="Aptos"/>
              </a:defRPr>
            </a:pPr>
            <a:r>
              <a:t>• Resource-based policies consider ownership or sensitivity of the requested object.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0F172A"/>
                </a:solidFill>
                <a:latin typeface="Aptos"/>
              </a:defRPr>
            </a:pPr>
            <a:r>
              <a:t>• Fine-grained policies reduce over-privileged access but increase policy complexity.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0F172A"/>
                </a:solidFill>
                <a:latin typeface="Aptos"/>
              </a:defRPr>
            </a:pPr>
            <a:r>
              <a:t>• Authorization decisions should be understandable, testable, and centrally governed.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Principle of Least Privilege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4406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448056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563624"/>
            <a:ext cx="51206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Key ideas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075688"/>
            <a:ext cx="5074920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Grant only the minimum permissions required for a task.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Avoid broad administrator privileges for normal users or ordinary application functions.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Minimize mobile platform permissions as well as server-side API permissions.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492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417320"/>
            <a:ext cx="73152" cy="44805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563624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Design implications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075688"/>
            <a:ext cx="4983479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Reduce privilege duration where practical through short-lived credentials and elevated-action checks.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Least privilege limits the impact of compromised accounts and components.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Mobile Application Attack Surface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4406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448056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563624"/>
            <a:ext cx="51206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Key ideas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075688"/>
            <a:ext cx="5074920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Local storage: databases, files, preferences, caches, logs, backups.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Network: APIs, TLS configuration, certificates, proxies, and hostile networks.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Platform integration: intents, deep links, notifications, clipboard, and shared resources.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492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417320"/>
            <a:ext cx="73152" cy="44805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563624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Design implications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075688"/>
            <a:ext cx="4983479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Application binary: reverse engineering, tampering, repackaging, and secret extraction.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Backend services: authentication, authorization, input validation, and business logic.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Threat Modeling for Mobile Applications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4406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448056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563624"/>
            <a:ext cx="51206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Key ideas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075688"/>
            <a:ext cx="5074920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Identify assets: credentials, personal data, grades, payments, tokens, and privileged functions.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Identify actors: legitimate users, compromised devices, malicious apps, attackers, and insiders.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Map trust boundaries between the device, network, and backend.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492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417320"/>
            <a:ext cx="73152" cy="44805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563624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Design implications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075688"/>
            <a:ext cx="4983479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Identify threats and abuse cases before choosing controls.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Prioritize controls according to impact, likelihood, and business requirements.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Secure Data Storage on the Device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18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4406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448056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563624"/>
            <a:ext cx="51206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Key ideas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075688"/>
            <a:ext cx="5074920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Do not store sensitive data locally unless there is a clear requirement.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Separate ordinary application data from secrets such as tokens and cryptographic keys.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Use platform-provided secure storage facilities for secrets.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492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417320"/>
            <a:ext cx="73152" cy="44805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563624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Design implications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075688"/>
            <a:ext cx="4983479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Consider backups, device extraction, screenshots, logs, caches, and temporary files.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Define retention and deletion behavior for sensitive data.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Cryptography: What It Protects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4406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448056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563624"/>
            <a:ext cx="51206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Key ideas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075688"/>
            <a:ext cx="5074920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Encryption protects confidentiality when data may be observed by an unauthorized party.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Hashing supports integrity and password verification but is not reversible encryption.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Digital signatures support authenticity and integrity of signed data.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492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417320"/>
            <a:ext cx="73152" cy="44805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563624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Design implications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075688"/>
            <a:ext cx="4983479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Key management is often more important than selecting a sophisticated algorithm.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Use established cryptographic protocols and platform libraries rather than inventing cryptography.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Network Security for Mobile APIs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20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4406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448056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563624"/>
            <a:ext cx="51206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Key ideas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075688"/>
            <a:ext cx="5074920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Use authenticated, encrypted channels for sensitive communications.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Validate the server endpoint and protect against man-in-the-middle risks.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Do not send secrets unnecessarily or expose them in URLs, logs, or analytics.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492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417320"/>
            <a:ext cx="73152" cy="44805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563624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Design implications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075688"/>
            <a:ext cx="4983479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Treat network responses as untrusted input and validate them before use.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Security must be enforced on the API, not assumed from the mobile client.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Common Mobile Security Weaknesses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4406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448056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563624"/>
            <a:ext cx="51206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Key ideas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075688"/>
            <a:ext cx="5074920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Improper credential usage can expose passwords, tokens, or keys.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Insecure authentication or authorization can allow account takeover or privilege escalation.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Insecure data storage can expose sensitive information on a lost or compromised device.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492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417320"/>
            <a:ext cx="73152" cy="44805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563624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Design implications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075688"/>
            <a:ext cx="4983479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Weak network controls can expose data or enable interception and manipulation.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Poor resilience can make reverse engineering and tampering easier.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OWASP Mobile Application Security Verification Standard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22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4406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448056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563624"/>
            <a:ext cx="51206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Key ideas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075688"/>
            <a:ext cx="5074920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OWASP MASVS provides security controls for mobile applications and is intended as a security baseline.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Control groups include storage, cryptography, authentication and authorization, network communication, platform interaction, code quality, resilience, and privacy.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492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417320"/>
            <a:ext cx="73152" cy="44805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563624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Design implications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075688"/>
            <a:ext cx="4983479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MASVS is complemented by testing guidance such as MASTG and the MASWE weakness catalog.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The current OWASP MAS project also emphasizes privacy and resilient mobile security design.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1520" y="4526280"/>
            <a:ext cx="2487168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F172A"/>
                </a:solidFill>
                <a:latin typeface="Aptos"/>
              </a:defRPr>
            </a:pPr>
            <a:r>
              <a:t>STORAGE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520439" y="4526280"/>
            <a:ext cx="2487168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F172A"/>
                </a:solidFill>
                <a:latin typeface="Aptos"/>
              </a:defRPr>
            </a:pPr>
            <a:r>
              <a:t>CRYPTO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309359" y="4526280"/>
            <a:ext cx="2487168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CA8A0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F172A"/>
                </a:solidFill>
                <a:latin typeface="Aptos"/>
              </a:defRPr>
            </a:pPr>
            <a:r>
              <a:t>AUTH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098280" y="4526280"/>
            <a:ext cx="2487168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F172A"/>
                </a:solidFill>
                <a:latin typeface="Aptos"/>
              </a:defRPr>
            </a:pPr>
            <a:r>
              <a:t>NETWORK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5184648"/>
            <a:ext cx="2487168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0D948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F172A"/>
                </a:solidFill>
                <a:latin typeface="Aptos"/>
              </a:defRPr>
            </a:pPr>
            <a:r>
              <a:t>PLATFORM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520439" y="5184648"/>
            <a:ext cx="2487168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F172A"/>
                </a:solidFill>
                <a:latin typeface="Aptos"/>
              </a:defRPr>
            </a:pPr>
            <a:r>
              <a:t>CODE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09359" y="5184648"/>
            <a:ext cx="2487168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CA8A0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F172A"/>
                </a:solidFill>
                <a:latin typeface="Aptos"/>
              </a:defRPr>
            </a:pPr>
            <a:r>
              <a:t>RESILIENCE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9098280" y="5184648"/>
            <a:ext cx="2487168" cy="457200"/>
          </a:xfrm>
          <a:prstGeom prst="roundRect">
            <a:avLst/>
          </a:prstGeom>
          <a:solidFill>
            <a:srgbClr val="FFFFFF"/>
          </a:solidFill>
          <a:ln>
            <a:solidFill>
              <a:srgbClr val="DC262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0F172A"/>
                </a:solidFill>
                <a:latin typeface="Aptos"/>
              </a:defRPr>
            </a:pPr>
            <a:r>
              <a:t>PRIVACY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Secure Architecture: Defense in Depth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24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417320"/>
            <a:ext cx="544068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417320"/>
            <a:ext cx="73152" cy="448056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7" y="1563624"/>
            <a:ext cx="512064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Key ideas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075688"/>
            <a:ext cx="5074920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Client controls improve usability and reduce accidental misuse.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Application services enforce business rules and authorization.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Data services protect records and secrets.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1417320"/>
            <a:ext cx="534924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E2E8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172200" y="1417320"/>
            <a:ext cx="73152" cy="448056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373368" y="1563624"/>
            <a:ext cx="502920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0F172A"/>
                </a:solidFill>
                <a:latin typeface="Aptos"/>
              </a:defRPr>
            </a:pPr>
            <a:r>
              <a:t>Design implications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73368" y="2075688"/>
            <a:ext cx="4983479" cy="36941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Network controls protect communication channels.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Monitoring, logging, and incident response provide additional defensive layers.</a:t>
            </a:r>
          </a:p>
          <a:p>
            <a:pPr>
              <a:spcAft>
                <a:spcPts val="600"/>
              </a:spcAft>
              <a:defRPr sz="1400">
                <a:solidFill>
                  <a:srgbClr val="475569"/>
                </a:solidFill>
                <a:latin typeface="Aptos"/>
              </a:defRPr>
            </a:pPr>
            <a:r>
              <a:t>• No single control should be treated as sufficient for high-value operations.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Case Study: University Student Mobile Application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25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1069848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0F172A"/>
                </a:solidFill>
                <a:latin typeface="Aptos"/>
              </a:defRPr>
            </a:pPr>
            <a:r>
              <a:t>• Student signs in to view grades and course information.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0F172A"/>
                </a:solidFill>
                <a:latin typeface="Aptos"/>
              </a:defRPr>
            </a:pPr>
            <a:r>
              <a:t>• Lecturer can enter or update grades; students cannot.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0F172A"/>
                </a:solidFill>
                <a:latin typeface="Aptos"/>
              </a:defRPr>
            </a:pPr>
            <a:r>
              <a:t>• Administrator manages accounts and academic structures.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0F172A"/>
                </a:solidFill>
                <a:latin typeface="Aptos"/>
              </a:defRPr>
            </a:pPr>
            <a:r>
              <a:t>• The mobile client stores minimal local data and protects access tokens.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0F172A"/>
                </a:solidFill>
                <a:latin typeface="Aptos"/>
              </a:defRPr>
            </a:pPr>
            <a:r>
              <a:t>• Sensitive actions require stronger authentication or re-authentication.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1900">
                <a:solidFill>
                  <a:srgbClr val="0F172A"/>
                </a:solidFill>
                <a:latin typeface="Aptos"/>
              </a:defRPr>
            </a:pPr>
            <a:r>
              <a:t>• Authorization is enforced by the backend for every protected operation.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47472"/>
            <a:ext cx="10972800" cy="5943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0F172A"/>
                </a:solidFill>
                <a:latin typeface="Aptos"/>
              </a:defRPr>
            </a:pPr>
            <a:r>
              <a:t>Lecture Summary, Review &amp; References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92840" y="6428232"/>
            <a:ext cx="457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475569"/>
                </a:solidFill>
                <a:latin typeface="Aptos"/>
              </a:defRPr>
            </a:pPr>
            <a: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19088"/>
            <a:ext cx="731520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800">
                <a:solidFill>
                  <a:srgbClr val="475569"/>
                </a:solidFill>
                <a:latin typeface="Aptos"/>
              </a:defRPr>
            </a:pPr>
            <a:r>
              <a:t>Mobile Application Development II • Week 5 Theory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1069848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0F172A"/>
                </a:solidFill>
                <a:latin typeface="Aptos"/>
              </a:defRPr>
            </a:pPr>
            <a:r>
              <a:t>• Authentication verifies identity; authorization enforces permissions.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0F172A"/>
                </a:solidFill>
                <a:latin typeface="Aptos"/>
              </a:defRPr>
            </a:pPr>
            <a:r>
              <a:t>• Tokens, sessions, local storage, network security, and backend controls form one security system.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0F172A"/>
                </a:solidFill>
                <a:latin typeface="Aptos"/>
              </a:defRPr>
            </a:pPr>
            <a:r>
              <a:t>• Least privilege, threat modeling, defense in depth, and secure-by-design thinking should guide architecture.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0F172A"/>
                </a:solidFill>
                <a:latin typeface="Aptos"/>
              </a:defRPr>
            </a:pPr>
            <a:r>
              <a:t>• Security must be enforced at trusted boundaries, especially the backend API.</a:t>
            </a:r>
          </a:p>
          <a:p>
            <a:pPr>
              <a:lnSpc>
                <a:spcPct val="105000"/>
              </a:lnSpc>
              <a:spcAft>
                <a:spcPts val="1000"/>
              </a:spcAft>
              <a:defRPr sz="2000">
                <a:solidFill>
                  <a:srgbClr val="0F172A"/>
                </a:solidFill>
                <a:latin typeface="Aptos"/>
              </a:defRPr>
            </a:pPr>
            <a:r>
              <a:t>• Review: Why is client-side authorization insufficient? What is the difference between OAuth 2.0 and OpenID Connect? Which mobile data should never be logged?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5349240"/>
            <a:ext cx="1088136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>
                <a:solidFill>
                  <a:srgbClr val="475569"/>
                </a:solidFill>
                <a:latin typeface="Aptos"/>
              </a:defRPr>
            </a:pPr>
            <a:r>
              <a:t>References: OWASP Mobile Application Security Verification Standard (MASVS); OWASP Mobile Application Security Testing Guide (MASTG); OWASP MASWE v1.0.0; NIST Digital Identity Guidelines (SP 800-63 series).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1974</Words>
  <Application>Microsoft Office PowerPoint</Application>
  <PresentationFormat>Widescreen</PresentationFormat>
  <Paragraphs>235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sipan</dc:creator>
  <cp:keywords/>
  <dc:description>generated using python-pptx</dc:description>
  <cp:lastModifiedBy>sipan hameed</cp:lastModifiedBy>
  <cp:revision>4</cp:revision>
  <dcterms:created xsi:type="dcterms:W3CDTF">2013-01-27T09:14:16Z</dcterms:created>
  <dcterms:modified xsi:type="dcterms:W3CDTF">2026-10-30T18:06:39Z</dcterms:modified>
  <cp:category/>
</cp:coreProperties>
</file>