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</a:p>
        </p:txBody>
      </p:sp>
      <p:sp>
        <p:nvSpPr>
          <p:cNvPr id="9" name="PlaceHolder 4"/>
          <p:cNvSpPr>
            <a:spLocks noGrp="1"/>
          </p:cNvSpPr>
          <p:nvPr>
            <p:ph type="dt" idx="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</a:p>
        </p:txBody>
      </p:sp>
      <p:sp>
        <p:nvSpPr>
          <p:cNvPr id="10" name="PlaceHolder 5"/>
          <p:cNvSpPr>
            <a:spLocks noGrp="1"/>
          </p:cNvSpPr>
          <p:nvPr>
            <p:ph type="ftr" idx="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</a:p>
        </p:txBody>
      </p:sp>
      <p:sp>
        <p:nvSpPr>
          <p:cNvPr id="11" name="PlaceHolder 6"/>
          <p:cNvSpPr>
            <a:spLocks noGrp="1"/>
          </p:cNvSpPr>
          <p:nvPr>
            <p:ph type="sldNum" idx="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7D2460A2-545B-4192-999A-B0F315C3C481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5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3B9A327-C07D-4B6A-AD9C-1716E6F6982B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5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D268137-A1D6-4BA3-8C35-79ECF5523EF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8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A6D2DAB-BBD3-45A4-8EA9-D75E194DD9C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764DA3D-426C-4705-BA7E-86D43C6F532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4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042EF35-CED8-40D0-94D9-C64322EE01F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7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1C1E184-9279-44FA-8FC7-90C866E42AA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0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37045E6-686C-4D95-854F-768C6E7777B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AA71A20-2975-4A09-B297-FCFED94BD0E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E180B61-CC70-4742-93E7-05E9986BF1C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2D62FF0-3686-47F2-AD84-69AF86C8EE3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DBFA45E-2DC4-42F3-913C-8898D40C6FD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F526155-1074-48BD-BD8A-F320ACF5420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5ED4A65-5392-45E7-990B-9BAD685D750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1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F84C355-D74A-4C51-B814-B7C620FDCD5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4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36B1499-C566-4203-96A4-4F8E3D34D0F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7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07797E8-CD0F-4D46-B763-FB90B550644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0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6ACF723-BB72-4EF1-A267-0FF0940139F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3" name="PlaceHolder 3"/>
          <p:cNvSpPr>
            <a:spLocks noGrp="1"/>
          </p:cNvSpPr>
          <p:nvPr>
            <p:ph type="sldNum" idx="4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8115546-A6E5-4B5B-AC52-C128EF6A71E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6" name="PlaceHolder 3"/>
          <p:cNvSpPr>
            <a:spLocks noGrp="1"/>
          </p:cNvSpPr>
          <p:nvPr>
            <p:ph type="sldNum" idx="4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2263EE4-7F7B-4580-8926-BF1B113BE9D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9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B91EF61-D1F6-4E66-B652-FC21D8213FA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20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2" name="PlaceHolder 3"/>
          <p:cNvSpPr>
            <a:spLocks noGrp="1"/>
          </p:cNvSpPr>
          <p:nvPr>
            <p:ph type="sldNum" idx="5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97DEF7D-748E-4148-AD01-97085FC13A5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5" name="PlaceHolder 3"/>
          <p:cNvSpPr>
            <a:spLocks noGrp="1"/>
          </p:cNvSpPr>
          <p:nvPr>
            <p:ph type="sldNum" idx="5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3532C6E-DDB8-4A63-8ACF-71B1B01B7D7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8" name="PlaceHolder 3"/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005BA89-71BE-463A-B259-282D94D40EC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1" name="PlaceHolder 3"/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22FADDD-CC33-4DC0-B763-92B4F855EED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4" name="PlaceHolder 3"/>
          <p:cNvSpPr>
            <a:spLocks noGrp="1"/>
          </p:cNvSpPr>
          <p:nvPr>
            <p:ph type="sldNum" idx="5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147BC16-8D39-4037-8131-E52D1A6EB76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/>
          <p:cNvSpPr/>
          <p:nvPr/>
        </p:nvSpPr>
        <p:spPr>
          <a:xfrm>
            <a:off x="0" y="0"/>
            <a:ext cx="12191400" cy="164160"/>
          </a:xfrm>
          <a:prstGeom prst="rect">
            <a:avLst/>
          </a:prstGeom>
          <a:solidFill>
            <a:srgbClr val="163A5F"/>
          </a:solidFill>
          <a:ln w="12700">
            <a:solidFill>
              <a:srgbClr val="163A5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" name="Text 1"/>
          <p:cNvSpPr/>
          <p:nvPr/>
        </p:nvSpPr>
        <p:spPr>
          <a:xfrm>
            <a:off x="502920" y="6473880"/>
            <a:ext cx="47545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1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MOBILE APPLICATION DEVELOPMENT II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Text 2"/>
          <p:cNvSpPr/>
          <p:nvPr/>
        </p:nvSpPr>
        <p:spPr>
          <a:xfrm>
            <a:off x="6492240" y="6473880"/>
            <a:ext cx="521172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WEEK 4 • NETWORKING &amp; WEB API INTEGRATION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sldNum" idx="1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6E22FC8F-DDAC-404F-9E46-002E384855E8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‹#›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ipan.dev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0"/>
          <p:cNvSpPr/>
          <p:nvPr/>
        </p:nvSpPr>
        <p:spPr>
          <a:xfrm>
            <a:off x="658440" y="1143000"/>
            <a:ext cx="6949080" cy="137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 dirty="0">
                <a:solidFill>
                  <a:srgbClr val="163A5F"/>
                </a:solidFill>
                <a:effectLst/>
                <a:uFillTx/>
                <a:latin typeface="Aptos Display"/>
                <a:ea typeface="Aptos Display"/>
              </a:rPr>
              <a:t>Networking &amp;</a:t>
            </a:r>
            <a:endParaRPr lang="en-US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 dirty="0">
                <a:solidFill>
                  <a:srgbClr val="163A5F"/>
                </a:solidFill>
                <a:effectLst/>
                <a:uFillTx/>
                <a:latin typeface="Aptos Display"/>
                <a:ea typeface="Aptos Display"/>
              </a:rPr>
              <a:t>Web API Integration</a:t>
            </a:r>
            <a:endParaRPr lang="en-US" sz="3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1"/>
          <p:cNvSpPr/>
          <p:nvPr/>
        </p:nvSpPr>
        <p:spPr>
          <a:xfrm>
            <a:off x="685800" y="2706480"/>
            <a:ext cx="65833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Mobile Application Development II • Week 4 Theory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Shape 2"/>
          <p:cNvSpPr/>
          <p:nvPr/>
        </p:nvSpPr>
        <p:spPr>
          <a:xfrm>
            <a:off x="8138160" y="1234440"/>
            <a:ext cx="3245760" cy="2925720"/>
          </a:xfrm>
          <a:prstGeom prst="roundRect">
            <a:avLst>
              <a:gd name="adj" fmla="val 4375"/>
            </a:avLst>
          </a:prstGeom>
          <a:solidFill>
            <a:srgbClr val="EAF2F8"/>
          </a:solidFill>
          <a:ln w="12700">
            <a:solidFill>
              <a:srgbClr val="C9D9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Shape 3"/>
          <p:cNvSpPr/>
          <p:nvPr/>
        </p:nvSpPr>
        <p:spPr>
          <a:xfrm>
            <a:off x="9326880" y="1591200"/>
            <a:ext cx="868320" cy="868320"/>
          </a:xfrm>
          <a:prstGeom prst="ellipse">
            <a:avLst/>
          </a:prstGeom>
          <a:solidFill>
            <a:srgbClr val="163A5F"/>
          </a:solidFill>
          <a:ln w="12700">
            <a:solidFill>
              <a:srgbClr val="163A5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4"/>
          <p:cNvSpPr/>
          <p:nvPr/>
        </p:nvSpPr>
        <p:spPr>
          <a:xfrm>
            <a:off x="9537120" y="1856160"/>
            <a:ext cx="43848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APP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Shape 5"/>
          <p:cNvSpPr/>
          <p:nvPr/>
        </p:nvSpPr>
        <p:spPr>
          <a:xfrm>
            <a:off x="8339400" y="3163680"/>
            <a:ext cx="868320" cy="47520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24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6"/>
          <p:cNvSpPr/>
          <p:nvPr/>
        </p:nvSpPr>
        <p:spPr>
          <a:xfrm>
            <a:off x="8339400" y="329184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API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7"/>
          <p:cNvSpPr/>
          <p:nvPr/>
        </p:nvSpPr>
        <p:spPr>
          <a:xfrm>
            <a:off x="10213920" y="3163680"/>
            <a:ext cx="868320" cy="47520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24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8"/>
          <p:cNvSpPr/>
          <p:nvPr/>
        </p:nvSpPr>
        <p:spPr>
          <a:xfrm>
            <a:off x="10213920" y="329184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DB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9"/>
          <p:cNvSpPr/>
          <p:nvPr/>
        </p:nvSpPr>
        <p:spPr>
          <a:xfrm>
            <a:off x="9290160" y="3611880"/>
            <a:ext cx="868320" cy="475200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1524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10"/>
          <p:cNvSpPr/>
          <p:nvPr/>
        </p:nvSpPr>
        <p:spPr>
          <a:xfrm>
            <a:off x="9290160" y="3740040"/>
            <a:ext cx="86832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WEB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11"/>
          <p:cNvSpPr/>
          <p:nvPr/>
        </p:nvSpPr>
        <p:spPr>
          <a:xfrm flipH="1">
            <a:off x="8787240" y="2441160"/>
            <a:ext cx="932760" cy="685800"/>
          </a:xfrm>
          <a:prstGeom prst="line">
            <a:avLst/>
          </a:prstGeom>
          <a:ln w="27940">
            <a:solidFill>
              <a:srgbClr val="2F6B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Shape 12"/>
          <p:cNvSpPr/>
          <p:nvPr/>
        </p:nvSpPr>
        <p:spPr>
          <a:xfrm>
            <a:off x="9994320" y="2441160"/>
            <a:ext cx="521280" cy="685800"/>
          </a:xfrm>
          <a:prstGeom prst="line">
            <a:avLst/>
          </a:prstGeom>
          <a:ln w="27940">
            <a:solidFill>
              <a:srgbClr val="2F6B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Shape 13"/>
          <p:cNvSpPr/>
          <p:nvPr/>
        </p:nvSpPr>
        <p:spPr>
          <a:xfrm>
            <a:off x="9720000" y="2450520"/>
            <a:ext cx="9000" cy="1115640"/>
          </a:xfrm>
          <a:prstGeom prst="line">
            <a:avLst/>
          </a:prstGeom>
          <a:ln w="27940">
            <a:solidFill>
              <a:srgbClr val="2F6B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1"/>
          <p:cNvSpPr>
            <a:spLocks noGrp="1"/>
          </p:cNvSpPr>
          <p:nvPr>
            <p:ph type="sldNum" idx="5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2FD8C28C-CE87-4DF4-B7BE-E0DEADDD6DE7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1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23A0C6-A73C-00DE-5588-6F01E68DA82A}"/>
              </a:ext>
            </a:extLst>
          </p:cNvPr>
          <p:cNvSpPr txBox="1"/>
          <p:nvPr/>
        </p:nvSpPr>
        <p:spPr>
          <a:xfrm>
            <a:off x="612648" y="3429000"/>
            <a:ext cx="6242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Lecture - 4 -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9C9A9344-2FA4-0D42-10CA-0E765E776048}"/>
              </a:ext>
            </a:extLst>
          </p:cNvPr>
          <p:cNvSpPr txBox="1">
            <a:spLocks/>
          </p:cNvSpPr>
          <p:nvPr/>
        </p:nvSpPr>
        <p:spPr>
          <a:xfrm>
            <a:off x="731520" y="4646939"/>
            <a:ext cx="8689976" cy="13715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Sipan M. Hameed</a:t>
            </a:r>
          </a:p>
          <a:p>
            <a:pPr marL="0" indent="0">
              <a:buNone/>
            </a:pPr>
            <a:r>
              <a:rPr lang="en-US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https://www.sipan.dev/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Learning Objectives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1"/>
          <p:cNvSpPr/>
          <p:nvPr/>
        </p:nvSpPr>
        <p:spPr>
          <a:xfrm>
            <a:off x="585360" y="905400"/>
            <a:ext cx="108810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By the end of the lecture, students should be able to explain and evaluate mobile networking concepts.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2"/>
          <p:cNvSpPr/>
          <p:nvPr/>
        </p:nvSpPr>
        <p:spPr>
          <a:xfrm>
            <a:off x="749880" y="1417320"/>
            <a:ext cx="10515240" cy="4571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9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Explain how mobile applications communicate with remote services.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9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Distinguish client–server, API, and web service concepts.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9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Describe HTTP methods, status codes, headers, and request/response flow.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9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Explain REST principles and how resources are represented through APIs.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9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Understand JSON, serialization, asynchronous communication, and network failures.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9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Evaluate API integration choices, reliability strategies, and security considerations.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PlaceHolder 1"/>
          <p:cNvSpPr>
            <a:spLocks noGrp="1"/>
          </p:cNvSpPr>
          <p:nvPr>
            <p:ph type="sldNum" idx="6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411CF906-8D43-4C58-AE18-3C9F7004E40D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2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Why Networking Matters in Mobile Applications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Shape 1"/>
          <p:cNvSpPr/>
          <p:nvPr/>
        </p:nvSpPr>
        <p:spPr>
          <a:xfrm>
            <a:off x="685800" y="1353240"/>
            <a:ext cx="347436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Shape 2"/>
          <p:cNvSpPr/>
          <p:nvPr/>
        </p:nvSpPr>
        <p:spPr>
          <a:xfrm>
            <a:off x="685800" y="1353240"/>
            <a:ext cx="72720" cy="182844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3"/>
          <p:cNvSpPr/>
          <p:nvPr/>
        </p:nvSpPr>
        <p:spPr>
          <a:xfrm>
            <a:off x="887040" y="1517760"/>
            <a:ext cx="3108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Connected Experiences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4"/>
          <p:cNvSpPr/>
          <p:nvPr/>
        </p:nvSpPr>
        <p:spPr>
          <a:xfrm>
            <a:off x="887040" y="1883520"/>
            <a:ext cx="309024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Authentication, messaging, maps, synchronization, cloud data, payments, and collaborative features depend on network communication.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Shape 5"/>
          <p:cNvSpPr/>
          <p:nvPr/>
        </p:nvSpPr>
        <p:spPr>
          <a:xfrm>
            <a:off x="4361760" y="1353240"/>
            <a:ext cx="347436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Shape 6"/>
          <p:cNvSpPr/>
          <p:nvPr/>
        </p:nvSpPr>
        <p:spPr>
          <a:xfrm>
            <a:off x="4361760" y="1353240"/>
            <a:ext cx="72720" cy="182844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7"/>
          <p:cNvSpPr/>
          <p:nvPr/>
        </p:nvSpPr>
        <p:spPr>
          <a:xfrm>
            <a:off x="4563000" y="1517760"/>
            <a:ext cx="3108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Distributed Reality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8"/>
          <p:cNvSpPr/>
          <p:nvPr/>
        </p:nvSpPr>
        <p:spPr>
          <a:xfrm>
            <a:off x="4563000" y="1883520"/>
            <a:ext cx="309024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The mobile app, API server, databases, identity services, and third-party systems often run in different locations and environments.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Shape 9"/>
          <p:cNvSpPr/>
          <p:nvPr/>
        </p:nvSpPr>
        <p:spPr>
          <a:xfrm>
            <a:off x="8037720" y="1353240"/>
            <a:ext cx="3474360" cy="18284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Shape 10"/>
          <p:cNvSpPr/>
          <p:nvPr/>
        </p:nvSpPr>
        <p:spPr>
          <a:xfrm>
            <a:off x="8037720" y="1353240"/>
            <a:ext cx="72720" cy="182844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11"/>
          <p:cNvSpPr/>
          <p:nvPr/>
        </p:nvSpPr>
        <p:spPr>
          <a:xfrm>
            <a:off x="8238600" y="1517760"/>
            <a:ext cx="3108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Uncertain Conditions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12"/>
          <p:cNvSpPr/>
          <p:nvPr/>
        </p:nvSpPr>
        <p:spPr>
          <a:xfrm>
            <a:off x="8238600" y="1883520"/>
            <a:ext cx="309024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Bandwidth changes, latency, disconnections, captive portals, server overload, and roaming make mobile networking fundamentally different from desktop networking.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13"/>
          <p:cNvSpPr/>
          <p:nvPr/>
        </p:nvSpPr>
        <p:spPr>
          <a:xfrm>
            <a:off x="658440" y="5925240"/>
            <a:ext cx="9140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2F6B9A"/>
                </a:solidFill>
                <a:effectLst/>
                <a:uFillTx/>
                <a:latin typeface="Aptos"/>
              </a:rPr>
              <a:t>KEY IDEA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14"/>
          <p:cNvSpPr/>
          <p:nvPr/>
        </p:nvSpPr>
        <p:spPr>
          <a:xfrm>
            <a:off x="1536120" y="5843160"/>
            <a:ext cx="98294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i="1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A mobile application should be designed with the assumption that the network can be slow, unavailable, or unreliable.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1"/>
          <p:cNvSpPr>
            <a:spLocks noGrp="1"/>
          </p:cNvSpPr>
          <p:nvPr>
            <p:ph type="sldNum" idx="7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E5474C7F-58F3-41DC-A2C1-D19726880166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3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Mobile Client–Server Architecture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Shape 1"/>
          <p:cNvSpPr/>
          <p:nvPr/>
        </p:nvSpPr>
        <p:spPr>
          <a:xfrm>
            <a:off x="731520" y="1993320"/>
            <a:ext cx="2011320" cy="1142640"/>
          </a:xfrm>
          <a:prstGeom prst="roundRect">
            <a:avLst>
              <a:gd name="adj" fmla="val 8000"/>
            </a:avLst>
          </a:prstGeom>
          <a:solidFill>
            <a:srgbClr val="EAF2F8"/>
          </a:solidFill>
          <a:ln w="16510">
            <a:solidFill>
              <a:srgbClr val="163A5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2"/>
          <p:cNvSpPr/>
          <p:nvPr/>
        </p:nvSpPr>
        <p:spPr>
          <a:xfrm>
            <a:off x="868680" y="2359080"/>
            <a:ext cx="17370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Mobile Client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Shape 3"/>
          <p:cNvSpPr/>
          <p:nvPr/>
        </p:nvSpPr>
        <p:spPr>
          <a:xfrm>
            <a:off x="3840480" y="1993320"/>
            <a:ext cx="2011320" cy="1142640"/>
          </a:xfrm>
          <a:prstGeom prst="roundRect">
            <a:avLst>
              <a:gd name="adj" fmla="val 8000"/>
            </a:avLst>
          </a:prstGeom>
          <a:solidFill>
            <a:srgbClr val="EEF2F6"/>
          </a:solidFill>
          <a:ln w="1651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4"/>
          <p:cNvSpPr/>
          <p:nvPr/>
        </p:nvSpPr>
        <p:spPr>
          <a:xfrm>
            <a:off x="3977640" y="2359080"/>
            <a:ext cx="17370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Internet / Network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Shape 5"/>
          <p:cNvSpPr/>
          <p:nvPr/>
        </p:nvSpPr>
        <p:spPr>
          <a:xfrm>
            <a:off x="6400800" y="1993320"/>
            <a:ext cx="2011320" cy="1142640"/>
          </a:xfrm>
          <a:prstGeom prst="roundRect">
            <a:avLst>
              <a:gd name="adj" fmla="val 8000"/>
            </a:avLst>
          </a:prstGeom>
          <a:solidFill>
            <a:srgbClr val="EAF6F5"/>
          </a:solidFill>
          <a:ln w="1651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6"/>
          <p:cNvSpPr/>
          <p:nvPr/>
        </p:nvSpPr>
        <p:spPr>
          <a:xfrm>
            <a:off x="6537960" y="2359080"/>
            <a:ext cx="17370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Application Server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Shape 7"/>
          <p:cNvSpPr/>
          <p:nvPr/>
        </p:nvSpPr>
        <p:spPr>
          <a:xfrm>
            <a:off x="9144000" y="1993320"/>
            <a:ext cx="2011320" cy="1142640"/>
          </a:xfrm>
          <a:prstGeom prst="roundRect">
            <a:avLst>
              <a:gd name="adj" fmla="val 8000"/>
            </a:avLst>
          </a:prstGeom>
          <a:solidFill>
            <a:srgbClr val="FBF4E8"/>
          </a:solidFill>
          <a:ln w="1651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8"/>
          <p:cNvSpPr/>
          <p:nvPr/>
        </p:nvSpPr>
        <p:spPr>
          <a:xfrm>
            <a:off x="9281160" y="2359080"/>
            <a:ext cx="17370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Data / Services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Shape 9"/>
          <p:cNvSpPr/>
          <p:nvPr/>
        </p:nvSpPr>
        <p:spPr>
          <a:xfrm>
            <a:off x="2743200" y="2560320"/>
            <a:ext cx="1023840" cy="360"/>
          </a:xfrm>
          <a:prstGeom prst="line">
            <a:avLst/>
          </a:prstGeom>
          <a:ln w="27940">
            <a:solidFill>
              <a:srgbClr val="2F6B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Shape 10"/>
          <p:cNvSpPr/>
          <p:nvPr/>
        </p:nvSpPr>
        <p:spPr>
          <a:xfrm>
            <a:off x="5852160" y="2560320"/>
            <a:ext cx="475200" cy="360"/>
          </a:xfrm>
          <a:prstGeom prst="line">
            <a:avLst/>
          </a:prstGeom>
          <a:ln w="27940">
            <a:solidFill>
              <a:srgbClr val="2F6B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Shape 11"/>
          <p:cNvSpPr/>
          <p:nvPr/>
        </p:nvSpPr>
        <p:spPr>
          <a:xfrm>
            <a:off x="8412480" y="2560320"/>
            <a:ext cx="658080" cy="360"/>
          </a:xfrm>
          <a:prstGeom prst="line">
            <a:avLst/>
          </a:prstGeom>
          <a:ln w="27940">
            <a:solidFill>
              <a:srgbClr val="2F6B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12"/>
          <p:cNvSpPr/>
          <p:nvPr/>
        </p:nvSpPr>
        <p:spPr>
          <a:xfrm>
            <a:off x="2880360" y="2231280"/>
            <a:ext cx="6854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Request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13"/>
          <p:cNvSpPr/>
          <p:nvPr/>
        </p:nvSpPr>
        <p:spPr>
          <a:xfrm>
            <a:off x="2880360" y="2761560"/>
            <a:ext cx="77688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Response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14"/>
          <p:cNvSpPr/>
          <p:nvPr/>
        </p:nvSpPr>
        <p:spPr>
          <a:xfrm>
            <a:off x="960120" y="3977640"/>
            <a:ext cx="1024092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The client initiates communication; remote systems process requests and return data, results, or errors.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15"/>
          <p:cNvSpPr/>
          <p:nvPr/>
        </p:nvSpPr>
        <p:spPr>
          <a:xfrm>
            <a:off x="658440" y="5925240"/>
            <a:ext cx="9140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2F6B9A"/>
                </a:solidFill>
                <a:effectLst/>
                <a:uFillTx/>
                <a:latin typeface="Aptos"/>
              </a:rPr>
              <a:t>KEY IDEA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16"/>
          <p:cNvSpPr/>
          <p:nvPr/>
        </p:nvSpPr>
        <p:spPr>
          <a:xfrm>
            <a:off x="1536120" y="5843160"/>
            <a:ext cx="98294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i="1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The network boundary creates latency and failure modes that must be reflected in application architecture.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1"/>
          <p:cNvSpPr>
            <a:spLocks noGrp="1"/>
          </p:cNvSpPr>
          <p:nvPr>
            <p:ph type="sldNum" idx="8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18F7BD15-7828-4857-8C0E-33F0F29AA967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4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Network Fundamentals: What Happens to a Request?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Shape 1"/>
          <p:cNvSpPr/>
          <p:nvPr/>
        </p:nvSpPr>
        <p:spPr>
          <a:xfrm>
            <a:off x="658440" y="1463040"/>
            <a:ext cx="502560" cy="502560"/>
          </a:xfrm>
          <a:prstGeom prst="ellipse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2"/>
          <p:cNvSpPr/>
          <p:nvPr/>
        </p:nvSpPr>
        <p:spPr>
          <a:xfrm>
            <a:off x="658440" y="1618560"/>
            <a:ext cx="50256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1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3"/>
          <p:cNvSpPr/>
          <p:nvPr/>
        </p:nvSpPr>
        <p:spPr>
          <a:xfrm>
            <a:off x="658440" y="2148840"/>
            <a:ext cx="2486880" cy="205704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4"/>
          <p:cNvSpPr/>
          <p:nvPr/>
        </p:nvSpPr>
        <p:spPr>
          <a:xfrm>
            <a:off x="658440" y="2148840"/>
            <a:ext cx="72720" cy="205704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5"/>
          <p:cNvSpPr/>
          <p:nvPr/>
        </p:nvSpPr>
        <p:spPr>
          <a:xfrm>
            <a:off x="859680" y="2313360"/>
            <a:ext cx="21211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Resolve destination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6"/>
          <p:cNvSpPr/>
          <p:nvPr/>
        </p:nvSpPr>
        <p:spPr>
          <a:xfrm>
            <a:off x="859680" y="2679120"/>
            <a:ext cx="2102760" cy="137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Addressing and name resolution identify where the service lives.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Shape 7"/>
          <p:cNvSpPr/>
          <p:nvPr/>
        </p:nvSpPr>
        <p:spPr>
          <a:xfrm>
            <a:off x="3200400" y="2514600"/>
            <a:ext cx="219240" cy="360"/>
          </a:xfrm>
          <a:prstGeom prst="line">
            <a:avLst/>
          </a:prstGeom>
          <a:ln w="27940">
            <a:solidFill>
              <a:srgbClr val="2F6B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8"/>
          <p:cNvSpPr/>
          <p:nvPr/>
        </p:nvSpPr>
        <p:spPr>
          <a:xfrm>
            <a:off x="3493080" y="1463040"/>
            <a:ext cx="502560" cy="502560"/>
          </a:xfrm>
          <a:prstGeom prst="ellipse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9"/>
          <p:cNvSpPr/>
          <p:nvPr/>
        </p:nvSpPr>
        <p:spPr>
          <a:xfrm>
            <a:off x="3493080" y="1618560"/>
            <a:ext cx="50256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2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Shape 10"/>
          <p:cNvSpPr/>
          <p:nvPr/>
        </p:nvSpPr>
        <p:spPr>
          <a:xfrm>
            <a:off x="3493080" y="2148840"/>
            <a:ext cx="2486880" cy="205704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Shape 11"/>
          <p:cNvSpPr/>
          <p:nvPr/>
        </p:nvSpPr>
        <p:spPr>
          <a:xfrm>
            <a:off x="3493080" y="2148840"/>
            <a:ext cx="72720" cy="205704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12"/>
          <p:cNvSpPr/>
          <p:nvPr/>
        </p:nvSpPr>
        <p:spPr>
          <a:xfrm>
            <a:off x="3694320" y="2313360"/>
            <a:ext cx="21211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Establish transport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13"/>
          <p:cNvSpPr/>
          <p:nvPr/>
        </p:nvSpPr>
        <p:spPr>
          <a:xfrm>
            <a:off x="3694320" y="2679120"/>
            <a:ext cx="2102760" cy="137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Reliable delivery is commonly provided by TCP; modern protocols may use other transports.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Shape 14"/>
          <p:cNvSpPr/>
          <p:nvPr/>
        </p:nvSpPr>
        <p:spPr>
          <a:xfrm>
            <a:off x="6035040" y="2514600"/>
            <a:ext cx="219240" cy="360"/>
          </a:xfrm>
          <a:prstGeom prst="line">
            <a:avLst/>
          </a:prstGeom>
          <a:ln w="27940">
            <a:solidFill>
              <a:srgbClr val="2F6B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Shape 15"/>
          <p:cNvSpPr/>
          <p:nvPr/>
        </p:nvSpPr>
        <p:spPr>
          <a:xfrm>
            <a:off x="6327720" y="1463040"/>
            <a:ext cx="502560" cy="502560"/>
          </a:xfrm>
          <a:prstGeom prst="ellipse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16"/>
          <p:cNvSpPr/>
          <p:nvPr/>
        </p:nvSpPr>
        <p:spPr>
          <a:xfrm>
            <a:off x="6327720" y="1618560"/>
            <a:ext cx="50256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3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Shape 17"/>
          <p:cNvSpPr/>
          <p:nvPr/>
        </p:nvSpPr>
        <p:spPr>
          <a:xfrm>
            <a:off x="6327720" y="2148840"/>
            <a:ext cx="2486880" cy="205704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Shape 18"/>
          <p:cNvSpPr/>
          <p:nvPr/>
        </p:nvSpPr>
        <p:spPr>
          <a:xfrm>
            <a:off x="6327720" y="2148840"/>
            <a:ext cx="72720" cy="205704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19"/>
          <p:cNvSpPr/>
          <p:nvPr/>
        </p:nvSpPr>
        <p:spPr>
          <a:xfrm>
            <a:off x="6528960" y="2313360"/>
            <a:ext cx="21211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Secure the channel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20"/>
          <p:cNvSpPr/>
          <p:nvPr/>
        </p:nvSpPr>
        <p:spPr>
          <a:xfrm>
            <a:off x="6528960" y="2679120"/>
            <a:ext cx="2102760" cy="137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HTTPS uses TLS to protect data in transit and authenticate the server.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Shape 21"/>
          <p:cNvSpPr/>
          <p:nvPr/>
        </p:nvSpPr>
        <p:spPr>
          <a:xfrm>
            <a:off x="8869680" y="2514600"/>
            <a:ext cx="219240" cy="360"/>
          </a:xfrm>
          <a:prstGeom prst="line">
            <a:avLst/>
          </a:prstGeom>
          <a:ln w="27940">
            <a:solidFill>
              <a:srgbClr val="2F6B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22"/>
          <p:cNvSpPr/>
          <p:nvPr/>
        </p:nvSpPr>
        <p:spPr>
          <a:xfrm>
            <a:off x="9162360" y="1463040"/>
            <a:ext cx="502560" cy="502560"/>
          </a:xfrm>
          <a:prstGeom prst="ellipse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23"/>
          <p:cNvSpPr/>
          <p:nvPr/>
        </p:nvSpPr>
        <p:spPr>
          <a:xfrm>
            <a:off x="9162360" y="1618560"/>
            <a:ext cx="50256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4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24"/>
          <p:cNvSpPr/>
          <p:nvPr/>
        </p:nvSpPr>
        <p:spPr>
          <a:xfrm>
            <a:off x="9162360" y="2148840"/>
            <a:ext cx="2486880" cy="205704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Shape 25"/>
          <p:cNvSpPr/>
          <p:nvPr/>
        </p:nvSpPr>
        <p:spPr>
          <a:xfrm>
            <a:off x="9162360" y="2148840"/>
            <a:ext cx="72720" cy="205704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26"/>
          <p:cNvSpPr/>
          <p:nvPr/>
        </p:nvSpPr>
        <p:spPr>
          <a:xfrm>
            <a:off x="9363600" y="2313360"/>
            <a:ext cx="21211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Exchange application data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27"/>
          <p:cNvSpPr/>
          <p:nvPr/>
        </p:nvSpPr>
        <p:spPr>
          <a:xfrm>
            <a:off x="9363600" y="2679120"/>
            <a:ext cx="2102760" cy="1371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HTTP carries the request and response using methods, headers, and a body.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sldNum" idx="9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75279C0B-EAC6-4954-854A-268848545F3D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5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Internet Protocol Stack for Mobile Developers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1"/>
          <p:cNvSpPr/>
          <p:nvPr/>
        </p:nvSpPr>
        <p:spPr>
          <a:xfrm>
            <a:off x="2011680" y="1325880"/>
            <a:ext cx="8137800" cy="731160"/>
          </a:xfrm>
          <a:prstGeom prst="roundRect">
            <a:avLst>
              <a:gd name="adj" fmla="val 10000"/>
            </a:avLst>
          </a:prstGeom>
          <a:solidFill>
            <a:srgbClr val="EAF2F8"/>
          </a:solidFill>
          <a:ln w="15240">
            <a:solidFill>
              <a:srgbClr val="163A5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2"/>
          <p:cNvSpPr/>
          <p:nvPr/>
        </p:nvSpPr>
        <p:spPr>
          <a:xfrm>
            <a:off x="2240280" y="1527120"/>
            <a:ext cx="191988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Application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3"/>
          <p:cNvSpPr/>
          <p:nvPr/>
        </p:nvSpPr>
        <p:spPr>
          <a:xfrm>
            <a:off x="4160520" y="1527120"/>
            <a:ext cx="539460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HTTP • DNS • Web APIs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Shape 4"/>
          <p:cNvSpPr/>
          <p:nvPr/>
        </p:nvSpPr>
        <p:spPr>
          <a:xfrm>
            <a:off x="2011680" y="2286000"/>
            <a:ext cx="8137800" cy="731160"/>
          </a:xfrm>
          <a:prstGeom prst="roundRect">
            <a:avLst>
              <a:gd name="adj" fmla="val 10000"/>
            </a:avLst>
          </a:prstGeom>
          <a:solidFill>
            <a:srgbClr val="EAF6F5"/>
          </a:solidFill>
          <a:ln w="1524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5"/>
          <p:cNvSpPr/>
          <p:nvPr/>
        </p:nvSpPr>
        <p:spPr>
          <a:xfrm>
            <a:off x="2240280" y="2487240"/>
            <a:ext cx="191988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Transport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6"/>
          <p:cNvSpPr/>
          <p:nvPr/>
        </p:nvSpPr>
        <p:spPr>
          <a:xfrm>
            <a:off x="4160520" y="2487240"/>
            <a:ext cx="539460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TCP • UDP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Shape 7"/>
          <p:cNvSpPr/>
          <p:nvPr/>
        </p:nvSpPr>
        <p:spPr>
          <a:xfrm>
            <a:off x="2011680" y="3246120"/>
            <a:ext cx="8137800" cy="731160"/>
          </a:xfrm>
          <a:prstGeom prst="roundRect">
            <a:avLst>
              <a:gd name="adj" fmla="val 10000"/>
            </a:avLst>
          </a:prstGeom>
          <a:solidFill>
            <a:srgbClr val="FBF4E8"/>
          </a:solidFill>
          <a:ln w="1524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8"/>
          <p:cNvSpPr/>
          <p:nvPr/>
        </p:nvSpPr>
        <p:spPr>
          <a:xfrm>
            <a:off x="2240280" y="3447360"/>
            <a:ext cx="191988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Internet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9"/>
          <p:cNvSpPr/>
          <p:nvPr/>
        </p:nvSpPr>
        <p:spPr>
          <a:xfrm>
            <a:off x="4160520" y="3447360"/>
            <a:ext cx="539460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IP • Routing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Shape 10"/>
          <p:cNvSpPr/>
          <p:nvPr/>
        </p:nvSpPr>
        <p:spPr>
          <a:xfrm>
            <a:off x="2011680" y="4206240"/>
            <a:ext cx="8137800" cy="731160"/>
          </a:xfrm>
          <a:prstGeom prst="roundRect">
            <a:avLst>
              <a:gd name="adj" fmla="val 10000"/>
            </a:avLst>
          </a:prstGeom>
          <a:solidFill>
            <a:srgbClr val="EEF2F6"/>
          </a:solidFill>
          <a:ln w="15240">
            <a:solidFill>
              <a:srgbClr val="5E6B7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11"/>
          <p:cNvSpPr/>
          <p:nvPr/>
        </p:nvSpPr>
        <p:spPr>
          <a:xfrm>
            <a:off x="2240280" y="4407480"/>
            <a:ext cx="191988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Link / Access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12"/>
          <p:cNvSpPr/>
          <p:nvPr/>
        </p:nvSpPr>
        <p:spPr>
          <a:xfrm>
            <a:off x="4160520" y="4407480"/>
            <a:ext cx="539460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Wi-Fi • Cellular • Ethernet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13"/>
          <p:cNvSpPr/>
          <p:nvPr/>
        </p:nvSpPr>
        <p:spPr>
          <a:xfrm>
            <a:off x="1143000" y="5321880"/>
            <a:ext cx="9875160" cy="529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Developers usually work at the application layer, but lower layers explain real-world latency, packet loss, connectivity changes, and security.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PlaceHolder 1"/>
          <p:cNvSpPr>
            <a:spLocks noGrp="1"/>
          </p:cNvSpPr>
          <p:nvPr>
            <p:ph type="sldNum" idx="10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BD449C43-7AD8-4224-B52C-8562FB98D0F2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6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HTTP and HTTPS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Shape 1"/>
          <p:cNvSpPr/>
          <p:nvPr/>
        </p:nvSpPr>
        <p:spPr>
          <a:xfrm>
            <a:off x="777240" y="1353240"/>
            <a:ext cx="5074560" cy="196560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2"/>
          <p:cNvSpPr/>
          <p:nvPr/>
        </p:nvSpPr>
        <p:spPr>
          <a:xfrm>
            <a:off x="777240" y="1353240"/>
            <a:ext cx="72720" cy="196560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3"/>
          <p:cNvSpPr/>
          <p:nvPr/>
        </p:nvSpPr>
        <p:spPr>
          <a:xfrm>
            <a:off x="978480" y="1517760"/>
            <a:ext cx="47088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HTTP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4"/>
          <p:cNvSpPr/>
          <p:nvPr/>
        </p:nvSpPr>
        <p:spPr>
          <a:xfrm>
            <a:off x="978480" y="1883520"/>
            <a:ext cx="4690440" cy="127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A stateless application protocol used to transfer resources and representations between clients and servers. It defines methods, headers, status codes, and message bodies.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Shape 5"/>
          <p:cNvSpPr/>
          <p:nvPr/>
        </p:nvSpPr>
        <p:spPr>
          <a:xfrm>
            <a:off x="6327720" y="1353240"/>
            <a:ext cx="5074560" cy="196560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Shape 6"/>
          <p:cNvSpPr/>
          <p:nvPr/>
        </p:nvSpPr>
        <p:spPr>
          <a:xfrm>
            <a:off x="6327720" y="1353240"/>
            <a:ext cx="72720" cy="196560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7"/>
          <p:cNvSpPr/>
          <p:nvPr/>
        </p:nvSpPr>
        <p:spPr>
          <a:xfrm>
            <a:off x="6528960" y="1517760"/>
            <a:ext cx="47088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HTTPS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8"/>
          <p:cNvSpPr/>
          <p:nvPr/>
        </p:nvSpPr>
        <p:spPr>
          <a:xfrm>
            <a:off x="6528960" y="1883520"/>
            <a:ext cx="4690440" cy="127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HTTP over TLS. It provides confidentiality, integrity, and server authentication for data exchanged over the network.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9"/>
          <p:cNvSpPr/>
          <p:nvPr/>
        </p:nvSpPr>
        <p:spPr>
          <a:xfrm>
            <a:off x="777240" y="3794760"/>
            <a:ext cx="2559960" cy="785880"/>
          </a:xfrm>
          <a:prstGeom prst="roundRect">
            <a:avLst>
              <a:gd name="adj" fmla="val 9302"/>
            </a:avLst>
          </a:prstGeom>
          <a:solidFill>
            <a:srgbClr val="EEF2F6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Shape 10"/>
          <p:cNvSpPr/>
          <p:nvPr/>
        </p:nvSpPr>
        <p:spPr>
          <a:xfrm>
            <a:off x="777240" y="3794760"/>
            <a:ext cx="72720" cy="785880"/>
          </a:xfrm>
          <a:prstGeom prst="rect">
            <a:avLst/>
          </a:prstGeom>
          <a:solidFill>
            <a:srgbClr val="5E6B7C"/>
          </a:solidFill>
          <a:ln w="12700">
            <a:solidFill>
              <a:srgbClr val="5E6B7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11"/>
          <p:cNvSpPr/>
          <p:nvPr/>
        </p:nvSpPr>
        <p:spPr>
          <a:xfrm>
            <a:off x="978480" y="3959280"/>
            <a:ext cx="21942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Method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12"/>
          <p:cNvSpPr/>
          <p:nvPr/>
        </p:nvSpPr>
        <p:spPr>
          <a:xfrm>
            <a:off x="978480" y="4325040"/>
            <a:ext cx="2175840" cy="10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70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What the client asks the server to do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Shape 13"/>
          <p:cNvSpPr/>
          <p:nvPr/>
        </p:nvSpPr>
        <p:spPr>
          <a:xfrm>
            <a:off x="3547800" y="3794760"/>
            <a:ext cx="2559960" cy="785880"/>
          </a:xfrm>
          <a:prstGeom prst="roundRect">
            <a:avLst>
              <a:gd name="adj" fmla="val 9302"/>
            </a:avLst>
          </a:prstGeom>
          <a:solidFill>
            <a:srgbClr val="EEF2F6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14"/>
          <p:cNvSpPr/>
          <p:nvPr/>
        </p:nvSpPr>
        <p:spPr>
          <a:xfrm>
            <a:off x="3547800" y="3794760"/>
            <a:ext cx="72720" cy="785880"/>
          </a:xfrm>
          <a:prstGeom prst="rect">
            <a:avLst/>
          </a:prstGeom>
          <a:solidFill>
            <a:srgbClr val="5E6B7C"/>
          </a:solidFill>
          <a:ln w="12700">
            <a:solidFill>
              <a:srgbClr val="5E6B7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15"/>
          <p:cNvSpPr/>
          <p:nvPr/>
        </p:nvSpPr>
        <p:spPr>
          <a:xfrm>
            <a:off x="3749040" y="3959280"/>
            <a:ext cx="21942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Header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6"/>
          <p:cNvSpPr/>
          <p:nvPr/>
        </p:nvSpPr>
        <p:spPr>
          <a:xfrm>
            <a:off x="3749040" y="4325040"/>
            <a:ext cx="2175840" cy="10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70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Metadata about the request or response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Shape 17"/>
          <p:cNvSpPr/>
          <p:nvPr/>
        </p:nvSpPr>
        <p:spPr>
          <a:xfrm>
            <a:off x="777240" y="4782240"/>
            <a:ext cx="2559960" cy="785880"/>
          </a:xfrm>
          <a:prstGeom prst="roundRect">
            <a:avLst>
              <a:gd name="adj" fmla="val 9302"/>
            </a:avLst>
          </a:prstGeom>
          <a:solidFill>
            <a:srgbClr val="EEF2F6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Shape 18"/>
          <p:cNvSpPr/>
          <p:nvPr/>
        </p:nvSpPr>
        <p:spPr>
          <a:xfrm>
            <a:off x="777240" y="4782240"/>
            <a:ext cx="72720" cy="785880"/>
          </a:xfrm>
          <a:prstGeom prst="rect">
            <a:avLst/>
          </a:prstGeom>
          <a:solidFill>
            <a:srgbClr val="5E6B7C"/>
          </a:solidFill>
          <a:ln w="12700">
            <a:solidFill>
              <a:srgbClr val="5E6B7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19"/>
          <p:cNvSpPr/>
          <p:nvPr/>
        </p:nvSpPr>
        <p:spPr>
          <a:xfrm>
            <a:off x="978480" y="4946760"/>
            <a:ext cx="21942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Body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20"/>
          <p:cNvSpPr/>
          <p:nvPr/>
        </p:nvSpPr>
        <p:spPr>
          <a:xfrm>
            <a:off x="978480" y="5312520"/>
            <a:ext cx="2175840" cy="10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70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Payload carrying data when needed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Shape 21"/>
          <p:cNvSpPr/>
          <p:nvPr/>
        </p:nvSpPr>
        <p:spPr>
          <a:xfrm>
            <a:off x="3547800" y="4782240"/>
            <a:ext cx="2559960" cy="785880"/>
          </a:xfrm>
          <a:prstGeom prst="roundRect">
            <a:avLst>
              <a:gd name="adj" fmla="val 9302"/>
            </a:avLst>
          </a:prstGeom>
          <a:solidFill>
            <a:srgbClr val="EEF2F6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Shape 22"/>
          <p:cNvSpPr/>
          <p:nvPr/>
        </p:nvSpPr>
        <p:spPr>
          <a:xfrm>
            <a:off x="3547800" y="4782240"/>
            <a:ext cx="72720" cy="785880"/>
          </a:xfrm>
          <a:prstGeom prst="rect">
            <a:avLst/>
          </a:prstGeom>
          <a:solidFill>
            <a:srgbClr val="5E6B7C"/>
          </a:solidFill>
          <a:ln w="12700">
            <a:solidFill>
              <a:srgbClr val="5E6B7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23"/>
          <p:cNvSpPr/>
          <p:nvPr/>
        </p:nvSpPr>
        <p:spPr>
          <a:xfrm>
            <a:off x="3749040" y="4946760"/>
            <a:ext cx="21942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Status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24"/>
          <p:cNvSpPr/>
          <p:nvPr/>
        </p:nvSpPr>
        <p:spPr>
          <a:xfrm>
            <a:off x="3749040" y="5312520"/>
            <a:ext cx="2175840" cy="10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70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Result category returned by the server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25"/>
          <p:cNvSpPr/>
          <p:nvPr/>
        </p:nvSpPr>
        <p:spPr>
          <a:xfrm>
            <a:off x="658440" y="5925240"/>
            <a:ext cx="9140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2F6B9A"/>
                </a:solidFill>
                <a:effectLst/>
                <a:uFillTx/>
                <a:latin typeface="Aptos"/>
              </a:rPr>
              <a:t>KEY IDEA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26"/>
          <p:cNvSpPr/>
          <p:nvPr/>
        </p:nvSpPr>
        <p:spPr>
          <a:xfrm>
            <a:off x="1536120" y="5843160"/>
            <a:ext cx="98294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i="1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For production mobile apps, HTTPS should be treated as the normal baseline for API communication.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PlaceHolder 1"/>
          <p:cNvSpPr>
            <a:spLocks noGrp="1"/>
          </p:cNvSpPr>
          <p:nvPr>
            <p:ph type="sldNum" idx="11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E9D4949-9ADD-4E07-8834-029919F77644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7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HTTP Methods and Their Intent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Shape 1"/>
          <p:cNvSpPr/>
          <p:nvPr/>
        </p:nvSpPr>
        <p:spPr>
          <a:xfrm>
            <a:off x="685800" y="1325880"/>
            <a:ext cx="10881000" cy="4297320"/>
          </a:xfrm>
          <a:prstGeom prst="roundRect">
            <a:avLst>
              <a:gd name="adj" fmla="val 1702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2"/>
          <p:cNvSpPr/>
          <p:nvPr/>
        </p:nvSpPr>
        <p:spPr>
          <a:xfrm>
            <a:off x="914400" y="1572840"/>
            <a:ext cx="11426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Method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3"/>
          <p:cNvSpPr/>
          <p:nvPr/>
        </p:nvSpPr>
        <p:spPr>
          <a:xfrm>
            <a:off x="2423160" y="1572840"/>
            <a:ext cx="484596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Typical meaning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4"/>
          <p:cNvSpPr/>
          <p:nvPr/>
        </p:nvSpPr>
        <p:spPr>
          <a:xfrm>
            <a:off x="7635240" y="1572840"/>
            <a:ext cx="283428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Conceptual intent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5"/>
          <p:cNvSpPr/>
          <p:nvPr/>
        </p:nvSpPr>
        <p:spPr>
          <a:xfrm>
            <a:off x="914400" y="1965960"/>
            <a:ext cx="11426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2F6B9A"/>
                </a:solidFill>
                <a:effectLst/>
                <a:uFillTx/>
                <a:latin typeface="Aptos"/>
              </a:rPr>
              <a:t>GET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6"/>
          <p:cNvSpPr/>
          <p:nvPr/>
        </p:nvSpPr>
        <p:spPr>
          <a:xfrm>
            <a:off x="2423160" y="1965960"/>
            <a:ext cx="484596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Retrieve a representation of a resource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7"/>
          <p:cNvSpPr/>
          <p:nvPr/>
        </p:nvSpPr>
        <p:spPr>
          <a:xfrm>
            <a:off x="7635240" y="1965960"/>
            <a:ext cx="283428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Read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Shape 8"/>
          <p:cNvSpPr/>
          <p:nvPr/>
        </p:nvSpPr>
        <p:spPr>
          <a:xfrm>
            <a:off x="896040" y="2441160"/>
            <a:ext cx="10241280" cy="360"/>
          </a:xfrm>
          <a:prstGeom prst="line">
            <a:avLst/>
          </a:prstGeom>
          <a:ln w="889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9"/>
          <p:cNvSpPr/>
          <p:nvPr/>
        </p:nvSpPr>
        <p:spPr>
          <a:xfrm>
            <a:off x="914400" y="2679120"/>
            <a:ext cx="11426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2F6B9A"/>
                </a:solidFill>
                <a:effectLst/>
                <a:uFillTx/>
                <a:latin typeface="Aptos"/>
              </a:rPr>
              <a:t>POST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0"/>
          <p:cNvSpPr/>
          <p:nvPr/>
        </p:nvSpPr>
        <p:spPr>
          <a:xfrm>
            <a:off x="2423160" y="2679120"/>
            <a:ext cx="484596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Create a new resource or trigger an action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1"/>
          <p:cNvSpPr/>
          <p:nvPr/>
        </p:nvSpPr>
        <p:spPr>
          <a:xfrm>
            <a:off x="7635240" y="2679120"/>
            <a:ext cx="283428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Create / Action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Shape 12"/>
          <p:cNvSpPr/>
          <p:nvPr/>
        </p:nvSpPr>
        <p:spPr>
          <a:xfrm>
            <a:off x="896040" y="3154680"/>
            <a:ext cx="10241280" cy="360"/>
          </a:xfrm>
          <a:prstGeom prst="line">
            <a:avLst/>
          </a:prstGeom>
          <a:ln w="889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13"/>
          <p:cNvSpPr/>
          <p:nvPr/>
        </p:nvSpPr>
        <p:spPr>
          <a:xfrm>
            <a:off x="914400" y="3392280"/>
            <a:ext cx="11426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2F6B9A"/>
                </a:solidFill>
                <a:effectLst/>
                <a:uFillTx/>
                <a:latin typeface="Aptos"/>
              </a:rPr>
              <a:t>PUT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14"/>
          <p:cNvSpPr/>
          <p:nvPr/>
        </p:nvSpPr>
        <p:spPr>
          <a:xfrm>
            <a:off x="2423160" y="3392280"/>
            <a:ext cx="484596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Replace the current representation of a resource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15"/>
          <p:cNvSpPr/>
          <p:nvPr/>
        </p:nvSpPr>
        <p:spPr>
          <a:xfrm>
            <a:off x="7635240" y="3392280"/>
            <a:ext cx="283428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Replace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Shape 16"/>
          <p:cNvSpPr/>
          <p:nvPr/>
        </p:nvSpPr>
        <p:spPr>
          <a:xfrm>
            <a:off x="896040" y="3867840"/>
            <a:ext cx="10241280" cy="360"/>
          </a:xfrm>
          <a:prstGeom prst="line">
            <a:avLst/>
          </a:prstGeom>
          <a:ln w="889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17"/>
          <p:cNvSpPr/>
          <p:nvPr/>
        </p:nvSpPr>
        <p:spPr>
          <a:xfrm>
            <a:off x="914400" y="4105800"/>
            <a:ext cx="11426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2F6B9A"/>
                </a:solidFill>
                <a:effectLst/>
                <a:uFillTx/>
                <a:latin typeface="Aptos"/>
              </a:rPr>
              <a:t>PATCH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8"/>
          <p:cNvSpPr/>
          <p:nvPr/>
        </p:nvSpPr>
        <p:spPr>
          <a:xfrm>
            <a:off x="2423160" y="4105800"/>
            <a:ext cx="484596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Partially modify a resource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19"/>
          <p:cNvSpPr/>
          <p:nvPr/>
        </p:nvSpPr>
        <p:spPr>
          <a:xfrm>
            <a:off x="7635240" y="4105800"/>
            <a:ext cx="283428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Update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20"/>
          <p:cNvSpPr/>
          <p:nvPr/>
        </p:nvSpPr>
        <p:spPr>
          <a:xfrm>
            <a:off x="896040" y="4581000"/>
            <a:ext cx="10241280" cy="360"/>
          </a:xfrm>
          <a:prstGeom prst="line">
            <a:avLst/>
          </a:prstGeom>
          <a:ln w="8890">
            <a:solidFill>
              <a:srgbClr val="D7DE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21"/>
          <p:cNvSpPr/>
          <p:nvPr/>
        </p:nvSpPr>
        <p:spPr>
          <a:xfrm>
            <a:off x="914400" y="4818960"/>
            <a:ext cx="11426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2F6B9A"/>
                </a:solidFill>
                <a:effectLst/>
                <a:uFillTx/>
                <a:latin typeface="Aptos"/>
              </a:rPr>
              <a:t>DELETE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22"/>
          <p:cNvSpPr/>
          <p:nvPr/>
        </p:nvSpPr>
        <p:spPr>
          <a:xfrm>
            <a:off x="2423160" y="4818960"/>
            <a:ext cx="484596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Remove a resource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23"/>
          <p:cNvSpPr/>
          <p:nvPr/>
        </p:nvSpPr>
        <p:spPr>
          <a:xfrm>
            <a:off x="7635240" y="4818960"/>
            <a:ext cx="283428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2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Delete</a:t>
            </a:r>
            <a:endParaRPr lang="en-US" sz="132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24"/>
          <p:cNvSpPr/>
          <p:nvPr/>
        </p:nvSpPr>
        <p:spPr>
          <a:xfrm>
            <a:off x="868680" y="5852160"/>
            <a:ext cx="102409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i="1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Important: method semantics should remain predictable; API consumers depend on consistent behavior.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PlaceHolder 1"/>
          <p:cNvSpPr>
            <a:spLocks noGrp="1"/>
          </p:cNvSpPr>
          <p:nvPr>
            <p:ph type="sldNum" idx="12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FD815358-F0BC-4FFC-B90C-E09712E40570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8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HTTP Status Codes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Shape 1"/>
          <p:cNvSpPr/>
          <p:nvPr/>
        </p:nvSpPr>
        <p:spPr>
          <a:xfrm>
            <a:off x="640080" y="1371600"/>
            <a:ext cx="2057040" cy="2239920"/>
          </a:xfrm>
          <a:prstGeom prst="roundRect">
            <a:avLst>
              <a:gd name="adj" fmla="val 3556"/>
            </a:avLst>
          </a:prstGeom>
          <a:solidFill>
            <a:srgbClr val="EEF2F6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Shape 2"/>
          <p:cNvSpPr/>
          <p:nvPr/>
        </p:nvSpPr>
        <p:spPr>
          <a:xfrm>
            <a:off x="640080" y="1371600"/>
            <a:ext cx="72720" cy="2239920"/>
          </a:xfrm>
          <a:prstGeom prst="rect">
            <a:avLst/>
          </a:prstGeom>
          <a:solidFill>
            <a:srgbClr val="5E6B7C"/>
          </a:solidFill>
          <a:ln w="12700">
            <a:solidFill>
              <a:srgbClr val="5E6B7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3"/>
          <p:cNvSpPr/>
          <p:nvPr/>
        </p:nvSpPr>
        <p:spPr>
          <a:xfrm>
            <a:off x="841320" y="1536120"/>
            <a:ext cx="1691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1xx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4"/>
          <p:cNvSpPr/>
          <p:nvPr/>
        </p:nvSpPr>
        <p:spPr>
          <a:xfrm>
            <a:off x="841320" y="1901880"/>
            <a:ext cx="1672920" cy="155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Informational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Shape 5"/>
          <p:cNvSpPr/>
          <p:nvPr/>
        </p:nvSpPr>
        <p:spPr>
          <a:xfrm>
            <a:off x="2926080" y="1371600"/>
            <a:ext cx="2057040" cy="2239920"/>
          </a:xfrm>
          <a:prstGeom prst="roundRect">
            <a:avLst>
              <a:gd name="adj" fmla="val 3556"/>
            </a:avLst>
          </a:prstGeom>
          <a:solidFill>
            <a:srgbClr val="EAF6F5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6"/>
          <p:cNvSpPr/>
          <p:nvPr/>
        </p:nvSpPr>
        <p:spPr>
          <a:xfrm>
            <a:off x="2926080" y="1371600"/>
            <a:ext cx="72720" cy="2239920"/>
          </a:xfrm>
          <a:prstGeom prst="rect">
            <a:avLst/>
          </a:prstGeom>
          <a:solidFill>
            <a:srgbClr val="3F7D4F"/>
          </a:solidFill>
          <a:ln w="12700">
            <a:solidFill>
              <a:srgbClr val="3F7D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7"/>
          <p:cNvSpPr/>
          <p:nvPr/>
        </p:nvSpPr>
        <p:spPr>
          <a:xfrm>
            <a:off x="3127320" y="1536120"/>
            <a:ext cx="1691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2xx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8"/>
          <p:cNvSpPr/>
          <p:nvPr/>
        </p:nvSpPr>
        <p:spPr>
          <a:xfrm>
            <a:off x="3127320" y="1901880"/>
            <a:ext cx="1672920" cy="155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Success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9"/>
          <p:cNvSpPr/>
          <p:nvPr/>
        </p:nvSpPr>
        <p:spPr>
          <a:xfrm>
            <a:off x="5212080" y="1371600"/>
            <a:ext cx="2057040" cy="2239920"/>
          </a:xfrm>
          <a:prstGeom prst="roundRect">
            <a:avLst>
              <a:gd name="adj" fmla="val 3556"/>
            </a:avLst>
          </a:prstGeom>
          <a:solidFill>
            <a:srgbClr val="EAF2F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Shape 10"/>
          <p:cNvSpPr/>
          <p:nvPr/>
        </p:nvSpPr>
        <p:spPr>
          <a:xfrm>
            <a:off x="5212080" y="1371600"/>
            <a:ext cx="72720" cy="223992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11"/>
          <p:cNvSpPr/>
          <p:nvPr/>
        </p:nvSpPr>
        <p:spPr>
          <a:xfrm>
            <a:off x="5413320" y="1536120"/>
            <a:ext cx="1691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3xx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2"/>
          <p:cNvSpPr/>
          <p:nvPr/>
        </p:nvSpPr>
        <p:spPr>
          <a:xfrm>
            <a:off x="5413320" y="1901880"/>
            <a:ext cx="1672920" cy="155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Redirection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Shape 13"/>
          <p:cNvSpPr/>
          <p:nvPr/>
        </p:nvSpPr>
        <p:spPr>
          <a:xfrm>
            <a:off x="7498080" y="1371600"/>
            <a:ext cx="2057040" cy="2239920"/>
          </a:xfrm>
          <a:prstGeom prst="roundRect">
            <a:avLst>
              <a:gd name="adj" fmla="val 3556"/>
            </a:avLst>
          </a:prstGeom>
          <a:solidFill>
            <a:srgbClr val="FBF4E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Shape 14"/>
          <p:cNvSpPr/>
          <p:nvPr/>
        </p:nvSpPr>
        <p:spPr>
          <a:xfrm>
            <a:off x="7498080" y="1371600"/>
            <a:ext cx="72720" cy="223992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15"/>
          <p:cNvSpPr/>
          <p:nvPr/>
        </p:nvSpPr>
        <p:spPr>
          <a:xfrm>
            <a:off x="7699320" y="1536120"/>
            <a:ext cx="1691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4xx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16"/>
          <p:cNvSpPr/>
          <p:nvPr/>
        </p:nvSpPr>
        <p:spPr>
          <a:xfrm>
            <a:off x="7699320" y="1901880"/>
            <a:ext cx="1672920" cy="155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Client-side problem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Shape 17"/>
          <p:cNvSpPr/>
          <p:nvPr/>
        </p:nvSpPr>
        <p:spPr>
          <a:xfrm>
            <a:off x="9784080" y="1371600"/>
            <a:ext cx="2057040" cy="2239920"/>
          </a:xfrm>
          <a:prstGeom prst="roundRect">
            <a:avLst>
              <a:gd name="adj" fmla="val 3556"/>
            </a:avLst>
          </a:prstGeom>
          <a:solidFill>
            <a:srgbClr val="F8ECEC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18"/>
          <p:cNvSpPr/>
          <p:nvPr/>
        </p:nvSpPr>
        <p:spPr>
          <a:xfrm>
            <a:off x="9784080" y="1371600"/>
            <a:ext cx="72720" cy="2239920"/>
          </a:xfrm>
          <a:prstGeom prst="rect">
            <a:avLst/>
          </a:prstGeom>
          <a:solidFill>
            <a:srgbClr val="B94A48"/>
          </a:solidFill>
          <a:ln w="12700">
            <a:solidFill>
              <a:srgbClr val="B94A4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19"/>
          <p:cNvSpPr/>
          <p:nvPr/>
        </p:nvSpPr>
        <p:spPr>
          <a:xfrm>
            <a:off x="9985320" y="1536120"/>
            <a:ext cx="1691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5xx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20"/>
          <p:cNvSpPr/>
          <p:nvPr/>
        </p:nvSpPr>
        <p:spPr>
          <a:xfrm>
            <a:off x="9985320" y="1901880"/>
            <a:ext cx="1672920" cy="1554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Server-side problem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21"/>
          <p:cNvSpPr/>
          <p:nvPr/>
        </p:nvSpPr>
        <p:spPr>
          <a:xfrm>
            <a:off x="731520" y="3977640"/>
            <a:ext cx="301716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Examples used when discussing APIs: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Shape 22"/>
          <p:cNvSpPr/>
          <p:nvPr/>
        </p:nvSpPr>
        <p:spPr>
          <a:xfrm>
            <a:off x="731520" y="4370760"/>
            <a:ext cx="1965600" cy="347040"/>
          </a:xfrm>
          <a:prstGeom prst="roundRect">
            <a:avLst>
              <a:gd name="adj" fmla="val 21053"/>
            </a:avLst>
          </a:prstGeom>
          <a:solidFill>
            <a:srgbClr val="EAF6F5"/>
          </a:solidFill>
          <a:ln w="12700">
            <a:solidFill>
              <a:srgbClr val="EAF6F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3"/>
          <p:cNvSpPr/>
          <p:nvPr/>
        </p:nvSpPr>
        <p:spPr>
          <a:xfrm>
            <a:off x="804600" y="4453200"/>
            <a:ext cx="18194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200 OK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24"/>
          <p:cNvSpPr/>
          <p:nvPr/>
        </p:nvSpPr>
        <p:spPr>
          <a:xfrm>
            <a:off x="2971800" y="4370760"/>
            <a:ext cx="1965600" cy="347040"/>
          </a:xfrm>
          <a:prstGeom prst="roundRect">
            <a:avLst>
              <a:gd name="adj" fmla="val 21053"/>
            </a:avLst>
          </a:prstGeom>
          <a:solidFill>
            <a:srgbClr val="EAF6F5"/>
          </a:solidFill>
          <a:ln w="12700">
            <a:solidFill>
              <a:srgbClr val="EAF6F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25"/>
          <p:cNvSpPr/>
          <p:nvPr/>
        </p:nvSpPr>
        <p:spPr>
          <a:xfrm>
            <a:off x="3044880" y="4453200"/>
            <a:ext cx="18194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201 Created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Shape 26"/>
          <p:cNvSpPr/>
          <p:nvPr/>
        </p:nvSpPr>
        <p:spPr>
          <a:xfrm>
            <a:off x="5212080" y="4370760"/>
            <a:ext cx="1965600" cy="347040"/>
          </a:xfrm>
          <a:prstGeom prst="roundRect">
            <a:avLst>
              <a:gd name="adj" fmla="val 21053"/>
            </a:avLst>
          </a:prstGeom>
          <a:solidFill>
            <a:srgbClr val="EAF6F5"/>
          </a:solidFill>
          <a:ln w="12700">
            <a:solidFill>
              <a:srgbClr val="EAF6F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27"/>
          <p:cNvSpPr/>
          <p:nvPr/>
        </p:nvSpPr>
        <p:spPr>
          <a:xfrm>
            <a:off x="5285160" y="4453200"/>
            <a:ext cx="18194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204 No Content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Shape 28"/>
          <p:cNvSpPr/>
          <p:nvPr/>
        </p:nvSpPr>
        <p:spPr>
          <a:xfrm>
            <a:off x="7452360" y="4370760"/>
            <a:ext cx="1965600" cy="347040"/>
          </a:xfrm>
          <a:prstGeom prst="roundRect">
            <a:avLst>
              <a:gd name="adj" fmla="val 21053"/>
            </a:avLst>
          </a:prstGeom>
          <a:solidFill>
            <a:srgbClr val="FBF4E8"/>
          </a:solidFill>
          <a:ln w="12700">
            <a:solidFill>
              <a:srgbClr val="FBF4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29"/>
          <p:cNvSpPr/>
          <p:nvPr/>
        </p:nvSpPr>
        <p:spPr>
          <a:xfrm>
            <a:off x="7525440" y="4453200"/>
            <a:ext cx="18194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400 Bad Request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Shape 30"/>
          <p:cNvSpPr/>
          <p:nvPr/>
        </p:nvSpPr>
        <p:spPr>
          <a:xfrm>
            <a:off x="9692640" y="4370760"/>
            <a:ext cx="1965600" cy="347040"/>
          </a:xfrm>
          <a:prstGeom prst="roundRect">
            <a:avLst>
              <a:gd name="adj" fmla="val 21053"/>
            </a:avLst>
          </a:prstGeom>
          <a:solidFill>
            <a:srgbClr val="FBF4E8"/>
          </a:solidFill>
          <a:ln w="12700">
            <a:solidFill>
              <a:srgbClr val="FBF4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31"/>
          <p:cNvSpPr/>
          <p:nvPr/>
        </p:nvSpPr>
        <p:spPr>
          <a:xfrm>
            <a:off x="9765720" y="4453200"/>
            <a:ext cx="18194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401 Unauthorized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Shape 32"/>
          <p:cNvSpPr/>
          <p:nvPr/>
        </p:nvSpPr>
        <p:spPr>
          <a:xfrm>
            <a:off x="731520" y="4937760"/>
            <a:ext cx="1965600" cy="347040"/>
          </a:xfrm>
          <a:prstGeom prst="roundRect">
            <a:avLst>
              <a:gd name="adj" fmla="val 21053"/>
            </a:avLst>
          </a:prstGeom>
          <a:solidFill>
            <a:srgbClr val="EAF2F8"/>
          </a:solidFill>
          <a:ln w="12700">
            <a:solidFill>
              <a:srgbClr val="EAF2F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33"/>
          <p:cNvSpPr/>
          <p:nvPr/>
        </p:nvSpPr>
        <p:spPr>
          <a:xfrm>
            <a:off x="804600" y="5020200"/>
            <a:ext cx="18194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403 Forbidden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Shape 34"/>
          <p:cNvSpPr/>
          <p:nvPr/>
        </p:nvSpPr>
        <p:spPr>
          <a:xfrm>
            <a:off x="2971800" y="4937760"/>
            <a:ext cx="1965600" cy="347040"/>
          </a:xfrm>
          <a:prstGeom prst="roundRect">
            <a:avLst>
              <a:gd name="adj" fmla="val 21053"/>
            </a:avLst>
          </a:prstGeom>
          <a:solidFill>
            <a:srgbClr val="EAF2F8"/>
          </a:solidFill>
          <a:ln w="12700">
            <a:solidFill>
              <a:srgbClr val="EAF2F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35"/>
          <p:cNvSpPr/>
          <p:nvPr/>
        </p:nvSpPr>
        <p:spPr>
          <a:xfrm>
            <a:off x="3044880" y="5020200"/>
            <a:ext cx="18194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404 Not Found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Shape 36"/>
          <p:cNvSpPr/>
          <p:nvPr/>
        </p:nvSpPr>
        <p:spPr>
          <a:xfrm>
            <a:off x="5212080" y="4937760"/>
            <a:ext cx="1965600" cy="347040"/>
          </a:xfrm>
          <a:prstGeom prst="roundRect">
            <a:avLst>
              <a:gd name="adj" fmla="val 21053"/>
            </a:avLst>
          </a:prstGeom>
          <a:solidFill>
            <a:srgbClr val="EAF2F8"/>
          </a:solidFill>
          <a:ln w="12700">
            <a:solidFill>
              <a:srgbClr val="EAF2F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37"/>
          <p:cNvSpPr/>
          <p:nvPr/>
        </p:nvSpPr>
        <p:spPr>
          <a:xfrm>
            <a:off x="5285160" y="5020200"/>
            <a:ext cx="18194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409 Conflict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Shape 38"/>
          <p:cNvSpPr/>
          <p:nvPr/>
        </p:nvSpPr>
        <p:spPr>
          <a:xfrm>
            <a:off x="7452360" y="4937760"/>
            <a:ext cx="1965600" cy="347040"/>
          </a:xfrm>
          <a:prstGeom prst="roundRect">
            <a:avLst>
              <a:gd name="adj" fmla="val 21053"/>
            </a:avLst>
          </a:prstGeom>
          <a:solidFill>
            <a:srgbClr val="EAF2F8"/>
          </a:solidFill>
          <a:ln w="12700">
            <a:solidFill>
              <a:srgbClr val="EAF2F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39"/>
          <p:cNvSpPr/>
          <p:nvPr/>
        </p:nvSpPr>
        <p:spPr>
          <a:xfrm>
            <a:off x="7525440" y="5020200"/>
            <a:ext cx="18194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429 Too Many Requests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Shape 40"/>
          <p:cNvSpPr/>
          <p:nvPr/>
        </p:nvSpPr>
        <p:spPr>
          <a:xfrm>
            <a:off x="9692640" y="4937760"/>
            <a:ext cx="1965600" cy="347040"/>
          </a:xfrm>
          <a:prstGeom prst="roundRect">
            <a:avLst>
              <a:gd name="adj" fmla="val 21053"/>
            </a:avLst>
          </a:prstGeom>
          <a:solidFill>
            <a:srgbClr val="F8ECEC"/>
          </a:solidFill>
          <a:ln w="12700">
            <a:solidFill>
              <a:srgbClr val="F8ECE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41"/>
          <p:cNvSpPr/>
          <p:nvPr/>
        </p:nvSpPr>
        <p:spPr>
          <a:xfrm>
            <a:off x="9765720" y="5020200"/>
            <a:ext cx="18194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500 Internal Server Error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PlaceHolder 1"/>
          <p:cNvSpPr>
            <a:spLocks noGrp="1"/>
          </p:cNvSpPr>
          <p:nvPr>
            <p:ph type="sldNum" idx="13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ACE5A96C-4431-48A0-9C03-3EB17F19FDDE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9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Request–Response Anatomy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1"/>
          <p:cNvSpPr/>
          <p:nvPr/>
        </p:nvSpPr>
        <p:spPr>
          <a:xfrm>
            <a:off x="731520" y="1325880"/>
            <a:ext cx="5211720" cy="3520080"/>
          </a:xfrm>
          <a:prstGeom prst="roundRect">
            <a:avLst>
              <a:gd name="adj" fmla="val 2078"/>
            </a:avLst>
          </a:prstGeom>
          <a:solidFill>
            <a:srgbClr val="EAF2F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Shape 2"/>
          <p:cNvSpPr/>
          <p:nvPr/>
        </p:nvSpPr>
        <p:spPr>
          <a:xfrm>
            <a:off x="731520" y="1325880"/>
            <a:ext cx="72720" cy="352008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3"/>
          <p:cNvSpPr/>
          <p:nvPr/>
        </p:nvSpPr>
        <p:spPr>
          <a:xfrm>
            <a:off x="932760" y="1490400"/>
            <a:ext cx="48459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Request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 4"/>
          <p:cNvSpPr/>
          <p:nvPr/>
        </p:nvSpPr>
        <p:spPr>
          <a:xfrm>
            <a:off x="932760" y="1856160"/>
            <a:ext cx="4827600" cy="283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• HTTP method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• Target URL / resource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• Headers and metadata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• Optional request body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• Authentication information when required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Shape 5"/>
          <p:cNvSpPr/>
          <p:nvPr/>
        </p:nvSpPr>
        <p:spPr>
          <a:xfrm>
            <a:off x="5897880" y="2743200"/>
            <a:ext cx="502920" cy="360"/>
          </a:xfrm>
          <a:prstGeom prst="line">
            <a:avLst/>
          </a:prstGeom>
          <a:ln w="27940">
            <a:solidFill>
              <a:srgbClr val="2F6B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Shape 6"/>
          <p:cNvSpPr/>
          <p:nvPr/>
        </p:nvSpPr>
        <p:spPr>
          <a:xfrm>
            <a:off x="6629400" y="1325880"/>
            <a:ext cx="4800240" cy="3520080"/>
          </a:xfrm>
          <a:prstGeom prst="roundRect">
            <a:avLst>
              <a:gd name="adj" fmla="val 2078"/>
            </a:avLst>
          </a:prstGeom>
          <a:solidFill>
            <a:srgbClr val="EAF6F5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Shape 7"/>
          <p:cNvSpPr/>
          <p:nvPr/>
        </p:nvSpPr>
        <p:spPr>
          <a:xfrm>
            <a:off x="6629400" y="1325880"/>
            <a:ext cx="72720" cy="352008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8"/>
          <p:cNvSpPr/>
          <p:nvPr/>
        </p:nvSpPr>
        <p:spPr>
          <a:xfrm>
            <a:off x="6830640" y="1490400"/>
            <a:ext cx="44344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Response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Text 9"/>
          <p:cNvSpPr/>
          <p:nvPr/>
        </p:nvSpPr>
        <p:spPr>
          <a:xfrm>
            <a:off x="6830640" y="1856160"/>
            <a:ext cx="4416120" cy="283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• Status code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• Response headers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• Response body / representation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• Error details when needed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• Caching instructions when applicable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10"/>
          <p:cNvSpPr/>
          <p:nvPr/>
        </p:nvSpPr>
        <p:spPr>
          <a:xfrm>
            <a:off x="914400" y="5303520"/>
            <a:ext cx="1014948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The contract between client and API is the central concern—not the UI widget that happens to call it.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PlaceHolder 1"/>
          <p:cNvSpPr>
            <a:spLocks noGrp="1"/>
          </p:cNvSpPr>
          <p:nvPr>
            <p:ph type="sldNum" idx="14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B3CB2007-B6B0-4387-B21F-586F35A309F2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10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RESTful APIs: Resource-Oriented Design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1"/>
          <p:cNvSpPr/>
          <p:nvPr/>
        </p:nvSpPr>
        <p:spPr>
          <a:xfrm>
            <a:off x="777240" y="1508760"/>
            <a:ext cx="2377080" cy="159984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Shape 2"/>
          <p:cNvSpPr/>
          <p:nvPr/>
        </p:nvSpPr>
        <p:spPr>
          <a:xfrm>
            <a:off x="777240" y="1508760"/>
            <a:ext cx="72720" cy="159984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3"/>
          <p:cNvSpPr/>
          <p:nvPr/>
        </p:nvSpPr>
        <p:spPr>
          <a:xfrm>
            <a:off x="978480" y="1673280"/>
            <a:ext cx="20113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Users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4"/>
          <p:cNvSpPr/>
          <p:nvPr/>
        </p:nvSpPr>
        <p:spPr>
          <a:xfrm>
            <a:off x="978480" y="2039040"/>
            <a:ext cx="199296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/users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5"/>
          <p:cNvSpPr/>
          <p:nvPr/>
        </p:nvSpPr>
        <p:spPr>
          <a:xfrm>
            <a:off x="3566160" y="1508760"/>
            <a:ext cx="2377080" cy="159984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Shape 6"/>
          <p:cNvSpPr/>
          <p:nvPr/>
        </p:nvSpPr>
        <p:spPr>
          <a:xfrm>
            <a:off x="3566160" y="1508760"/>
            <a:ext cx="72720" cy="159984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7"/>
          <p:cNvSpPr/>
          <p:nvPr/>
        </p:nvSpPr>
        <p:spPr>
          <a:xfrm>
            <a:off x="3767400" y="1673280"/>
            <a:ext cx="20113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Courses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8"/>
          <p:cNvSpPr/>
          <p:nvPr/>
        </p:nvSpPr>
        <p:spPr>
          <a:xfrm>
            <a:off x="3767400" y="2039040"/>
            <a:ext cx="199296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/courses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Shape 9"/>
          <p:cNvSpPr/>
          <p:nvPr/>
        </p:nvSpPr>
        <p:spPr>
          <a:xfrm>
            <a:off x="6355080" y="1508760"/>
            <a:ext cx="2377080" cy="159984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Shape 10"/>
          <p:cNvSpPr/>
          <p:nvPr/>
        </p:nvSpPr>
        <p:spPr>
          <a:xfrm>
            <a:off x="6355080" y="1508760"/>
            <a:ext cx="72720" cy="159984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11"/>
          <p:cNvSpPr/>
          <p:nvPr/>
        </p:nvSpPr>
        <p:spPr>
          <a:xfrm>
            <a:off x="6556320" y="1673280"/>
            <a:ext cx="20113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Assignments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12"/>
          <p:cNvSpPr/>
          <p:nvPr/>
        </p:nvSpPr>
        <p:spPr>
          <a:xfrm>
            <a:off x="6556320" y="2039040"/>
            <a:ext cx="199296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/assignments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Shape 13"/>
          <p:cNvSpPr/>
          <p:nvPr/>
        </p:nvSpPr>
        <p:spPr>
          <a:xfrm>
            <a:off x="9144000" y="1508760"/>
            <a:ext cx="2377080" cy="159984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Shape 14"/>
          <p:cNvSpPr/>
          <p:nvPr/>
        </p:nvSpPr>
        <p:spPr>
          <a:xfrm>
            <a:off x="9144000" y="1508760"/>
            <a:ext cx="72720" cy="159984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15"/>
          <p:cNvSpPr/>
          <p:nvPr/>
        </p:nvSpPr>
        <p:spPr>
          <a:xfrm>
            <a:off x="9345240" y="1673280"/>
            <a:ext cx="20113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Grades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16"/>
          <p:cNvSpPr/>
          <p:nvPr/>
        </p:nvSpPr>
        <p:spPr>
          <a:xfrm>
            <a:off x="9345240" y="2039040"/>
            <a:ext cx="199296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/grades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Text 17"/>
          <p:cNvSpPr/>
          <p:nvPr/>
        </p:nvSpPr>
        <p:spPr>
          <a:xfrm>
            <a:off x="1005840" y="3429000"/>
            <a:ext cx="1005804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REST encourages APIs to expose resources and use standard HTTP semantics to operate on those resources.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Shape 18"/>
          <p:cNvSpPr/>
          <p:nvPr/>
        </p:nvSpPr>
        <p:spPr>
          <a:xfrm>
            <a:off x="914400" y="4251960"/>
            <a:ext cx="2925720" cy="914040"/>
          </a:xfrm>
          <a:prstGeom prst="roundRect">
            <a:avLst>
              <a:gd name="adj" fmla="val 8000"/>
            </a:avLst>
          </a:prstGeom>
          <a:solidFill>
            <a:srgbClr val="EAF2F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Shape 19"/>
          <p:cNvSpPr/>
          <p:nvPr/>
        </p:nvSpPr>
        <p:spPr>
          <a:xfrm>
            <a:off x="914400" y="4251960"/>
            <a:ext cx="72720" cy="91404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 20"/>
          <p:cNvSpPr/>
          <p:nvPr/>
        </p:nvSpPr>
        <p:spPr>
          <a:xfrm>
            <a:off x="1115640" y="4416480"/>
            <a:ext cx="25599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Resource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21"/>
          <p:cNvSpPr/>
          <p:nvPr/>
        </p:nvSpPr>
        <p:spPr>
          <a:xfrm>
            <a:off x="1115640" y="4782240"/>
            <a:ext cx="254160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A named concept represented through a URL.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Shape 22"/>
          <p:cNvSpPr/>
          <p:nvPr/>
        </p:nvSpPr>
        <p:spPr>
          <a:xfrm>
            <a:off x="4617720" y="4251960"/>
            <a:ext cx="2925720" cy="914040"/>
          </a:xfrm>
          <a:prstGeom prst="roundRect">
            <a:avLst>
              <a:gd name="adj" fmla="val 8000"/>
            </a:avLst>
          </a:prstGeom>
          <a:solidFill>
            <a:srgbClr val="EAF6F5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Shape 23"/>
          <p:cNvSpPr/>
          <p:nvPr/>
        </p:nvSpPr>
        <p:spPr>
          <a:xfrm>
            <a:off x="4617720" y="4251960"/>
            <a:ext cx="72720" cy="91404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24"/>
          <p:cNvSpPr/>
          <p:nvPr/>
        </p:nvSpPr>
        <p:spPr>
          <a:xfrm>
            <a:off x="4818960" y="4416480"/>
            <a:ext cx="25599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Representation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25"/>
          <p:cNvSpPr/>
          <p:nvPr/>
        </p:nvSpPr>
        <p:spPr>
          <a:xfrm>
            <a:off x="4818960" y="4782240"/>
            <a:ext cx="254160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A transferable form such as JSON.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Shape 26"/>
          <p:cNvSpPr/>
          <p:nvPr/>
        </p:nvSpPr>
        <p:spPr>
          <a:xfrm>
            <a:off x="8321040" y="4251960"/>
            <a:ext cx="2925720" cy="914040"/>
          </a:xfrm>
          <a:prstGeom prst="roundRect">
            <a:avLst>
              <a:gd name="adj" fmla="val 8000"/>
            </a:avLst>
          </a:prstGeom>
          <a:solidFill>
            <a:srgbClr val="FBF4E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Shape 27"/>
          <p:cNvSpPr/>
          <p:nvPr/>
        </p:nvSpPr>
        <p:spPr>
          <a:xfrm>
            <a:off x="8321040" y="4251960"/>
            <a:ext cx="72720" cy="91404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 28"/>
          <p:cNvSpPr/>
          <p:nvPr/>
        </p:nvSpPr>
        <p:spPr>
          <a:xfrm>
            <a:off x="8522280" y="4416480"/>
            <a:ext cx="25599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State Transfer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Text 29"/>
          <p:cNvSpPr/>
          <p:nvPr/>
        </p:nvSpPr>
        <p:spPr>
          <a:xfrm>
            <a:off x="8522280" y="4782240"/>
            <a:ext cx="254160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The client and server exchange representations.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PlaceHolder 1"/>
          <p:cNvSpPr>
            <a:spLocks noGrp="1"/>
          </p:cNvSpPr>
          <p:nvPr>
            <p:ph type="sldNum" idx="15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059BBF32-67A5-4314-AC0E-E3B17C5781CE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11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JSON and Data Representation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 1"/>
          <p:cNvSpPr/>
          <p:nvPr/>
        </p:nvSpPr>
        <p:spPr>
          <a:xfrm>
            <a:off x="777240" y="1325880"/>
            <a:ext cx="105152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 mobile client and API need a common representation of data.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Shape 2"/>
          <p:cNvSpPr/>
          <p:nvPr/>
        </p:nvSpPr>
        <p:spPr>
          <a:xfrm>
            <a:off x="777240" y="1965960"/>
            <a:ext cx="4754520" cy="5115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Shape 3"/>
          <p:cNvSpPr/>
          <p:nvPr/>
        </p:nvSpPr>
        <p:spPr>
          <a:xfrm>
            <a:off x="777240" y="1965960"/>
            <a:ext cx="72720" cy="51156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 4"/>
          <p:cNvSpPr/>
          <p:nvPr/>
        </p:nvSpPr>
        <p:spPr>
          <a:xfrm>
            <a:off x="978480" y="2130480"/>
            <a:ext cx="43887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Field names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5"/>
          <p:cNvSpPr/>
          <p:nvPr/>
        </p:nvSpPr>
        <p:spPr>
          <a:xfrm>
            <a:off x="978480" y="2322720"/>
            <a:ext cx="4370400" cy="17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Identify attributes consistently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Shape 6"/>
          <p:cNvSpPr/>
          <p:nvPr/>
        </p:nvSpPr>
        <p:spPr>
          <a:xfrm>
            <a:off x="777240" y="2633400"/>
            <a:ext cx="4754520" cy="5115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Shape 7"/>
          <p:cNvSpPr/>
          <p:nvPr/>
        </p:nvSpPr>
        <p:spPr>
          <a:xfrm>
            <a:off x="777240" y="2633400"/>
            <a:ext cx="72720" cy="51156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8"/>
          <p:cNvSpPr/>
          <p:nvPr/>
        </p:nvSpPr>
        <p:spPr>
          <a:xfrm>
            <a:off x="978480" y="2797920"/>
            <a:ext cx="43887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Primitive values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9"/>
          <p:cNvSpPr/>
          <p:nvPr/>
        </p:nvSpPr>
        <p:spPr>
          <a:xfrm>
            <a:off x="978480" y="2990160"/>
            <a:ext cx="4370400" cy="17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Text, numbers, booleans, null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Shape 10"/>
          <p:cNvSpPr/>
          <p:nvPr/>
        </p:nvSpPr>
        <p:spPr>
          <a:xfrm>
            <a:off x="777240" y="3300840"/>
            <a:ext cx="4754520" cy="5115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Shape 11"/>
          <p:cNvSpPr/>
          <p:nvPr/>
        </p:nvSpPr>
        <p:spPr>
          <a:xfrm>
            <a:off x="777240" y="3300840"/>
            <a:ext cx="72720" cy="51156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 12"/>
          <p:cNvSpPr/>
          <p:nvPr/>
        </p:nvSpPr>
        <p:spPr>
          <a:xfrm>
            <a:off x="978480" y="3465720"/>
            <a:ext cx="43887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Objects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 13"/>
          <p:cNvSpPr/>
          <p:nvPr/>
        </p:nvSpPr>
        <p:spPr>
          <a:xfrm>
            <a:off x="978480" y="3657960"/>
            <a:ext cx="4370400" cy="17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Group related attributes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Shape 14"/>
          <p:cNvSpPr/>
          <p:nvPr/>
        </p:nvSpPr>
        <p:spPr>
          <a:xfrm>
            <a:off x="777240" y="3968640"/>
            <a:ext cx="4754520" cy="5115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Shape 15"/>
          <p:cNvSpPr/>
          <p:nvPr/>
        </p:nvSpPr>
        <p:spPr>
          <a:xfrm>
            <a:off x="777240" y="3968640"/>
            <a:ext cx="72720" cy="51156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6"/>
          <p:cNvSpPr/>
          <p:nvPr/>
        </p:nvSpPr>
        <p:spPr>
          <a:xfrm>
            <a:off x="978480" y="4133160"/>
            <a:ext cx="43887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Arrays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 17"/>
          <p:cNvSpPr/>
          <p:nvPr/>
        </p:nvSpPr>
        <p:spPr>
          <a:xfrm>
            <a:off x="978480" y="4325400"/>
            <a:ext cx="4370400" cy="17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Represent collections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Shape 18"/>
          <p:cNvSpPr/>
          <p:nvPr/>
        </p:nvSpPr>
        <p:spPr>
          <a:xfrm>
            <a:off x="777240" y="4636080"/>
            <a:ext cx="4754520" cy="51156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Shape 19"/>
          <p:cNvSpPr/>
          <p:nvPr/>
        </p:nvSpPr>
        <p:spPr>
          <a:xfrm>
            <a:off x="777240" y="4636080"/>
            <a:ext cx="72720" cy="51156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 20"/>
          <p:cNvSpPr/>
          <p:nvPr/>
        </p:nvSpPr>
        <p:spPr>
          <a:xfrm>
            <a:off x="978480" y="4800600"/>
            <a:ext cx="43887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Nested structures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21"/>
          <p:cNvSpPr/>
          <p:nvPr/>
        </p:nvSpPr>
        <p:spPr>
          <a:xfrm>
            <a:off x="978480" y="4992840"/>
            <a:ext cx="4370400" cy="173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Represent related or hierarchical data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Shape 22"/>
          <p:cNvSpPr/>
          <p:nvPr/>
        </p:nvSpPr>
        <p:spPr>
          <a:xfrm>
            <a:off x="5897880" y="1874520"/>
            <a:ext cx="4983120" cy="3565800"/>
          </a:xfrm>
          <a:prstGeom prst="roundRect">
            <a:avLst>
              <a:gd name="adj" fmla="val 2051"/>
            </a:avLst>
          </a:prstGeom>
          <a:solidFill>
            <a:srgbClr val="EEF2F6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Shape 23"/>
          <p:cNvSpPr/>
          <p:nvPr/>
        </p:nvSpPr>
        <p:spPr>
          <a:xfrm>
            <a:off x="5897880" y="1874520"/>
            <a:ext cx="72720" cy="3565800"/>
          </a:xfrm>
          <a:prstGeom prst="rect">
            <a:avLst/>
          </a:prstGeom>
          <a:solidFill>
            <a:srgbClr val="5E6B7C"/>
          </a:solidFill>
          <a:ln w="12700">
            <a:solidFill>
              <a:srgbClr val="5E6B7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24"/>
          <p:cNvSpPr/>
          <p:nvPr/>
        </p:nvSpPr>
        <p:spPr>
          <a:xfrm>
            <a:off x="6099120" y="2039040"/>
            <a:ext cx="46173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Serialization / Deserialization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25"/>
          <p:cNvSpPr/>
          <p:nvPr/>
        </p:nvSpPr>
        <p:spPr>
          <a:xfrm>
            <a:off x="6099120" y="2404800"/>
            <a:ext cx="4599000" cy="288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Serialization converts application data into a transferable representation. Deserialization converts the received representation into structures the application can use.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Important design concerns include schema consistency, optional fields, data types, version changes, and validation.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 26"/>
          <p:cNvSpPr/>
          <p:nvPr/>
        </p:nvSpPr>
        <p:spPr>
          <a:xfrm>
            <a:off x="658440" y="5925240"/>
            <a:ext cx="9140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2F6B9A"/>
                </a:solidFill>
                <a:effectLst/>
                <a:uFillTx/>
                <a:latin typeface="Aptos"/>
              </a:rPr>
              <a:t>KEY IDEA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 27"/>
          <p:cNvSpPr/>
          <p:nvPr/>
        </p:nvSpPr>
        <p:spPr>
          <a:xfrm>
            <a:off x="1536120" y="5843160"/>
            <a:ext cx="98294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i="1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The theory focus is the data contract: both sides must agree on meaning, structure, and evolution of exchanged data.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PlaceHolder 1"/>
          <p:cNvSpPr>
            <a:spLocks noGrp="1"/>
          </p:cNvSpPr>
          <p:nvPr>
            <p:ph type="sldNum" idx="16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B77DD9EE-0002-49F9-B215-FC8E16E00C66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12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API Contracts and Schema Evolution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Shape 1"/>
          <p:cNvSpPr/>
          <p:nvPr/>
        </p:nvSpPr>
        <p:spPr>
          <a:xfrm>
            <a:off x="1508760" y="1417320"/>
            <a:ext cx="566640" cy="566640"/>
          </a:xfrm>
          <a:prstGeom prst="ellipse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2"/>
          <p:cNvSpPr/>
          <p:nvPr/>
        </p:nvSpPr>
        <p:spPr>
          <a:xfrm>
            <a:off x="1508760" y="1609200"/>
            <a:ext cx="5666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1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Shape 3"/>
          <p:cNvSpPr/>
          <p:nvPr/>
        </p:nvSpPr>
        <p:spPr>
          <a:xfrm>
            <a:off x="685800" y="2286000"/>
            <a:ext cx="2468520" cy="150840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Shape 4"/>
          <p:cNvSpPr/>
          <p:nvPr/>
        </p:nvSpPr>
        <p:spPr>
          <a:xfrm>
            <a:off x="685800" y="2286000"/>
            <a:ext cx="72720" cy="150840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 5"/>
          <p:cNvSpPr/>
          <p:nvPr/>
        </p:nvSpPr>
        <p:spPr>
          <a:xfrm>
            <a:off x="887040" y="2450520"/>
            <a:ext cx="21027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Contract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Text 6"/>
          <p:cNvSpPr/>
          <p:nvPr/>
        </p:nvSpPr>
        <p:spPr>
          <a:xfrm>
            <a:off x="887040" y="2816280"/>
            <a:ext cx="208440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What fields exist?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Shape 7"/>
          <p:cNvSpPr/>
          <p:nvPr/>
        </p:nvSpPr>
        <p:spPr>
          <a:xfrm>
            <a:off x="3200400" y="3017520"/>
            <a:ext cx="228600" cy="360"/>
          </a:xfrm>
          <a:prstGeom prst="line">
            <a:avLst/>
          </a:prstGeom>
          <a:ln w="27940">
            <a:solidFill>
              <a:srgbClr val="2F6B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Shape 8"/>
          <p:cNvSpPr/>
          <p:nvPr/>
        </p:nvSpPr>
        <p:spPr>
          <a:xfrm>
            <a:off x="4325040" y="1417320"/>
            <a:ext cx="566640" cy="566640"/>
          </a:xfrm>
          <a:prstGeom prst="ellipse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9"/>
          <p:cNvSpPr/>
          <p:nvPr/>
        </p:nvSpPr>
        <p:spPr>
          <a:xfrm>
            <a:off x="4325040" y="1609200"/>
            <a:ext cx="5666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2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Shape 10"/>
          <p:cNvSpPr/>
          <p:nvPr/>
        </p:nvSpPr>
        <p:spPr>
          <a:xfrm>
            <a:off x="3502080" y="2286000"/>
            <a:ext cx="2468520" cy="150840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Shape 11"/>
          <p:cNvSpPr/>
          <p:nvPr/>
        </p:nvSpPr>
        <p:spPr>
          <a:xfrm>
            <a:off x="3502080" y="2286000"/>
            <a:ext cx="72720" cy="150840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12"/>
          <p:cNvSpPr/>
          <p:nvPr/>
        </p:nvSpPr>
        <p:spPr>
          <a:xfrm>
            <a:off x="3703320" y="2450520"/>
            <a:ext cx="21027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Validation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13"/>
          <p:cNvSpPr/>
          <p:nvPr/>
        </p:nvSpPr>
        <p:spPr>
          <a:xfrm>
            <a:off x="3703320" y="2816280"/>
            <a:ext cx="208440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What values are acceptable?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Shape 14"/>
          <p:cNvSpPr/>
          <p:nvPr/>
        </p:nvSpPr>
        <p:spPr>
          <a:xfrm>
            <a:off x="6016680" y="3017520"/>
            <a:ext cx="228600" cy="360"/>
          </a:xfrm>
          <a:prstGeom prst="line">
            <a:avLst/>
          </a:prstGeom>
          <a:ln w="27940">
            <a:solidFill>
              <a:srgbClr val="2F6B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Shape 15"/>
          <p:cNvSpPr/>
          <p:nvPr/>
        </p:nvSpPr>
        <p:spPr>
          <a:xfrm>
            <a:off x="7141320" y="1417320"/>
            <a:ext cx="566640" cy="566640"/>
          </a:xfrm>
          <a:prstGeom prst="ellipse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 16"/>
          <p:cNvSpPr/>
          <p:nvPr/>
        </p:nvSpPr>
        <p:spPr>
          <a:xfrm>
            <a:off x="7141320" y="1609200"/>
            <a:ext cx="5666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3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Shape 17"/>
          <p:cNvSpPr/>
          <p:nvPr/>
        </p:nvSpPr>
        <p:spPr>
          <a:xfrm>
            <a:off x="6318360" y="2286000"/>
            <a:ext cx="2468520" cy="150840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Shape 18"/>
          <p:cNvSpPr/>
          <p:nvPr/>
        </p:nvSpPr>
        <p:spPr>
          <a:xfrm>
            <a:off x="6318360" y="2286000"/>
            <a:ext cx="72720" cy="150840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" name="Text 19"/>
          <p:cNvSpPr/>
          <p:nvPr/>
        </p:nvSpPr>
        <p:spPr>
          <a:xfrm>
            <a:off x="6519600" y="2450520"/>
            <a:ext cx="21027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Versioning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 20"/>
          <p:cNvSpPr/>
          <p:nvPr/>
        </p:nvSpPr>
        <p:spPr>
          <a:xfrm>
            <a:off x="6519600" y="2816280"/>
            <a:ext cx="208440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How do changes remain compatible?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Shape 21"/>
          <p:cNvSpPr/>
          <p:nvPr/>
        </p:nvSpPr>
        <p:spPr>
          <a:xfrm>
            <a:off x="8832960" y="3017520"/>
            <a:ext cx="228600" cy="360"/>
          </a:xfrm>
          <a:prstGeom prst="line">
            <a:avLst/>
          </a:prstGeom>
          <a:ln w="27940">
            <a:solidFill>
              <a:srgbClr val="2F6B9A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Shape 22"/>
          <p:cNvSpPr/>
          <p:nvPr/>
        </p:nvSpPr>
        <p:spPr>
          <a:xfrm>
            <a:off x="9957960" y="1417320"/>
            <a:ext cx="566640" cy="566640"/>
          </a:xfrm>
          <a:prstGeom prst="ellipse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2" name="Text 23"/>
          <p:cNvSpPr/>
          <p:nvPr/>
        </p:nvSpPr>
        <p:spPr>
          <a:xfrm>
            <a:off x="9957960" y="1609200"/>
            <a:ext cx="5666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4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Shape 24"/>
          <p:cNvSpPr/>
          <p:nvPr/>
        </p:nvSpPr>
        <p:spPr>
          <a:xfrm>
            <a:off x="9135000" y="2286000"/>
            <a:ext cx="2468520" cy="150840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Shape 25"/>
          <p:cNvSpPr/>
          <p:nvPr/>
        </p:nvSpPr>
        <p:spPr>
          <a:xfrm>
            <a:off x="9135000" y="2286000"/>
            <a:ext cx="72720" cy="150840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26"/>
          <p:cNvSpPr/>
          <p:nvPr/>
        </p:nvSpPr>
        <p:spPr>
          <a:xfrm>
            <a:off x="9335880" y="2450520"/>
            <a:ext cx="21027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Documentation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 27"/>
          <p:cNvSpPr/>
          <p:nvPr/>
        </p:nvSpPr>
        <p:spPr>
          <a:xfrm>
            <a:off x="9335880" y="2816280"/>
            <a:ext cx="208440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How do developers know what to send and expect?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Shape 28"/>
          <p:cNvSpPr/>
          <p:nvPr/>
        </p:nvSpPr>
        <p:spPr>
          <a:xfrm>
            <a:off x="914400" y="4343400"/>
            <a:ext cx="10240920" cy="1051200"/>
          </a:xfrm>
          <a:prstGeom prst="roundRect">
            <a:avLst>
              <a:gd name="adj" fmla="val 6957"/>
            </a:avLst>
          </a:prstGeom>
          <a:solidFill>
            <a:srgbClr val="FBF4E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Shape 29"/>
          <p:cNvSpPr/>
          <p:nvPr/>
        </p:nvSpPr>
        <p:spPr>
          <a:xfrm>
            <a:off x="914400" y="4343400"/>
            <a:ext cx="72720" cy="105120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 30"/>
          <p:cNvSpPr/>
          <p:nvPr/>
        </p:nvSpPr>
        <p:spPr>
          <a:xfrm>
            <a:off x="1115640" y="4507920"/>
            <a:ext cx="98751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Compatibility Principle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Text 31"/>
          <p:cNvSpPr/>
          <p:nvPr/>
        </p:nvSpPr>
        <p:spPr>
          <a:xfrm>
            <a:off x="1115640" y="4873680"/>
            <a:ext cx="985680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Prefer changes that allow old clients to continue functioning when possible. Breaking changes require explicit coordination.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PlaceHolder 1"/>
          <p:cNvSpPr>
            <a:spLocks noGrp="1"/>
          </p:cNvSpPr>
          <p:nvPr>
            <p:ph type="sldNum" idx="17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B13194DC-4ABF-4621-BE75-5EE894C35530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13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Synchronous vs. Asynchronous Communication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Shape 1"/>
          <p:cNvSpPr/>
          <p:nvPr/>
        </p:nvSpPr>
        <p:spPr>
          <a:xfrm>
            <a:off x="822960" y="1325880"/>
            <a:ext cx="5074560" cy="3520080"/>
          </a:xfrm>
          <a:prstGeom prst="roundRect">
            <a:avLst>
              <a:gd name="adj" fmla="val 2078"/>
            </a:avLst>
          </a:prstGeom>
          <a:solidFill>
            <a:srgbClr val="EAF2F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Shape 2"/>
          <p:cNvSpPr/>
          <p:nvPr/>
        </p:nvSpPr>
        <p:spPr>
          <a:xfrm>
            <a:off x="822960" y="1325880"/>
            <a:ext cx="72720" cy="352008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3"/>
          <p:cNvSpPr/>
          <p:nvPr/>
        </p:nvSpPr>
        <p:spPr>
          <a:xfrm>
            <a:off x="1024200" y="1490400"/>
            <a:ext cx="47088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Synchronous mindset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Text 4"/>
          <p:cNvSpPr/>
          <p:nvPr/>
        </p:nvSpPr>
        <p:spPr>
          <a:xfrm>
            <a:off x="1024200" y="1856160"/>
            <a:ext cx="4690440" cy="283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The caller waits for the result before continuing.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Conceptually simple, but waiting can make interfaces feel blocked if the remote operation is slow or unavailable.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Shape 5"/>
          <p:cNvSpPr/>
          <p:nvPr/>
        </p:nvSpPr>
        <p:spPr>
          <a:xfrm>
            <a:off x="6309360" y="1325880"/>
            <a:ext cx="5074560" cy="3520080"/>
          </a:xfrm>
          <a:prstGeom prst="roundRect">
            <a:avLst>
              <a:gd name="adj" fmla="val 2078"/>
            </a:avLst>
          </a:prstGeom>
          <a:solidFill>
            <a:srgbClr val="EAF6F5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Shape 6"/>
          <p:cNvSpPr/>
          <p:nvPr/>
        </p:nvSpPr>
        <p:spPr>
          <a:xfrm>
            <a:off x="6309360" y="1325880"/>
            <a:ext cx="72720" cy="352008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7"/>
          <p:cNvSpPr/>
          <p:nvPr/>
        </p:nvSpPr>
        <p:spPr>
          <a:xfrm>
            <a:off x="6510600" y="1490400"/>
            <a:ext cx="47088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Asynchronous mindset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Text 8"/>
          <p:cNvSpPr/>
          <p:nvPr/>
        </p:nvSpPr>
        <p:spPr>
          <a:xfrm>
            <a:off x="6510600" y="1856160"/>
            <a:ext cx="4690440" cy="283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The application starts the operation and continues with other work while the result arrives later.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This fits mobile environments where latency and connectivity are variable.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Text 9"/>
          <p:cNvSpPr/>
          <p:nvPr/>
        </p:nvSpPr>
        <p:spPr>
          <a:xfrm>
            <a:off x="1051560" y="5349240"/>
            <a:ext cx="100580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Key question: what should the user experience while the operation is in progress?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PlaceHolder 1"/>
          <p:cNvSpPr>
            <a:spLocks noGrp="1"/>
          </p:cNvSpPr>
          <p:nvPr>
            <p:ph type="sldNum" idx="18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D00429F9-4E4D-40AE-8A07-1419977E22A9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14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The State of a Network Operation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Shape 1"/>
          <p:cNvSpPr/>
          <p:nvPr/>
        </p:nvSpPr>
        <p:spPr>
          <a:xfrm>
            <a:off x="685800" y="1463040"/>
            <a:ext cx="2422800" cy="1645560"/>
          </a:xfrm>
          <a:prstGeom prst="roundRect">
            <a:avLst>
              <a:gd name="adj" fmla="val 4444"/>
            </a:avLst>
          </a:prstGeom>
          <a:solidFill>
            <a:srgbClr val="EEF2F6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Shape 2"/>
          <p:cNvSpPr/>
          <p:nvPr/>
        </p:nvSpPr>
        <p:spPr>
          <a:xfrm>
            <a:off x="685800" y="1463040"/>
            <a:ext cx="72720" cy="1645560"/>
          </a:xfrm>
          <a:prstGeom prst="rect">
            <a:avLst/>
          </a:prstGeom>
          <a:solidFill>
            <a:srgbClr val="5E6B7C"/>
          </a:solidFill>
          <a:ln w="12700">
            <a:solidFill>
              <a:srgbClr val="5E6B7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6" name="Text 3"/>
          <p:cNvSpPr/>
          <p:nvPr/>
        </p:nvSpPr>
        <p:spPr>
          <a:xfrm>
            <a:off x="887040" y="1627560"/>
            <a:ext cx="20570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Idle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 4"/>
          <p:cNvSpPr/>
          <p:nvPr/>
        </p:nvSpPr>
        <p:spPr>
          <a:xfrm>
            <a:off x="887040" y="1993320"/>
            <a:ext cx="2038680" cy="95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No request currently running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Shape 5"/>
          <p:cNvSpPr/>
          <p:nvPr/>
        </p:nvSpPr>
        <p:spPr>
          <a:xfrm>
            <a:off x="3172680" y="2276640"/>
            <a:ext cx="256320" cy="360"/>
          </a:xfrm>
          <a:prstGeom prst="line">
            <a:avLst/>
          </a:prstGeom>
          <a:ln w="27940">
            <a:solidFill>
              <a:srgbClr val="5E6B7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Shape 6"/>
          <p:cNvSpPr/>
          <p:nvPr/>
        </p:nvSpPr>
        <p:spPr>
          <a:xfrm>
            <a:off x="3474720" y="1463040"/>
            <a:ext cx="2422800" cy="1645560"/>
          </a:xfrm>
          <a:prstGeom prst="roundRect">
            <a:avLst>
              <a:gd name="adj" fmla="val 4444"/>
            </a:avLst>
          </a:prstGeom>
          <a:solidFill>
            <a:srgbClr val="EAF2F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Shape 7"/>
          <p:cNvSpPr/>
          <p:nvPr/>
        </p:nvSpPr>
        <p:spPr>
          <a:xfrm>
            <a:off x="3474720" y="1463040"/>
            <a:ext cx="72720" cy="164556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8"/>
          <p:cNvSpPr/>
          <p:nvPr/>
        </p:nvSpPr>
        <p:spPr>
          <a:xfrm>
            <a:off x="3675960" y="1627560"/>
            <a:ext cx="20570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Loading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Text 9"/>
          <p:cNvSpPr/>
          <p:nvPr/>
        </p:nvSpPr>
        <p:spPr>
          <a:xfrm>
            <a:off x="3675960" y="1993320"/>
            <a:ext cx="2038680" cy="95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Request in progress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Shape 10"/>
          <p:cNvSpPr/>
          <p:nvPr/>
        </p:nvSpPr>
        <p:spPr>
          <a:xfrm>
            <a:off x="5961600" y="2276640"/>
            <a:ext cx="256320" cy="360"/>
          </a:xfrm>
          <a:prstGeom prst="line">
            <a:avLst/>
          </a:prstGeom>
          <a:ln w="27940">
            <a:solidFill>
              <a:srgbClr val="5E6B7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Shape 11"/>
          <p:cNvSpPr/>
          <p:nvPr/>
        </p:nvSpPr>
        <p:spPr>
          <a:xfrm>
            <a:off x="6263640" y="1463040"/>
            <a:ext cx="2422800" cy="1645560"/>
          </a:xfrm>
          <a:prstGeom prst="roundRect">
            <a:avLst>
              <a:gd name="adj" fmla="val 4444"/>
            </a:avLst>
          </a:prstGeom>
          <a:solidFill>
            <a:srgbClr val="EAF6F5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Shape 12"/>
          <p:cNvSpPr/>
          <p:nvPr/>
        </p:nvSpPr>
        <p:spPr>
          <a:xfrm>
            <a:off x="6263640" y="1463040"/>
            <a:ext cx="72720" cy="1645560"/>
          </a:xfrm>
          <a:prstGeom prst="rect">
            <a:avLst/>
          </a:prstGeom>
          <a:solidFill>
            <a:srgbClr val="3F7D4F"/>
          </a:solidFill>
          <a:ln w="12700">
            <a:solidFill>
              <a:srgbClr val="3F7D4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6" name="Text 13"/>
          <p:cNvSpPr/>
          <p:nvPr/>
        </p:nvSpPr>
        <p:spPr>
          <a:xfrm>
            <a:off x="6464880" y="1627560"/>
            <a:ext cx="20570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Success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 14"/>
          <p:cNvSpPr/>
          <p:nvPr/>
        </p:nvSpPr>
        <p:spPr>
          <a:xfrm>
            <a:off x="6464880" y="1993320"/>
            <a:ext cx="2038680" cy="95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Valid response received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Shape 15"/>
          <p:cNvSpPr/>
          <p:nvPr/>
        </p:nvSpPr>
        <p:spPr>
          <a:xfrm>
            <a:off x="8750520" y="2276640"/>
            <a:ext cx="256320" cy="360"/>
          </a:xfrm>
          <a:prstGeom prst="line">
            <a:avLst/>
          </a:prstGeom>
          <a:ln w="27940">
            <a:solidFill>
              <a:srgbClr val="5E6B7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Shape 16"/>
          <p:cNvSpPr/>
          <p:nvPr/>
        </p:nvSpPr>
        <p:spPr>
          <a:xfrm>
            <a:off x="9052560" y="1463040"/>
            <a:ext cx="2422800" cy="1645560"/>
          </a:xfrm>
          <a:prstGeom prst="roundRect">
            <a:avLst>
              <a:gd name="adj" fmla="val 4444"/>
            </a:avLst>
          </a:prstGeom>
          <a:solidFill>
            <a:srgbClr val="F8ECEC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Shape 17"/>
          <p:cNvSpPr/>
          <p:nvPr/>
        </p:nvSpPr>
        <p:spPr>
          <a:xfrm>
            <a:off x="9052560" y="1463040"/>
            <a:ext cx="72720" cy="1645560"/>
          </a:xfrm>
          <a:prstGeom prst="rect">
            <a:avLst/>
          </a:prstGeom>
          <a:solidFill>
            <a:srgbClr val="B94A48"/>
          </a:solidFill>
          <a:ln w="12700">
            <a:solidFill>
              <a:srgbClr val="B94A4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18"/>
          <p:cNvSpPr/>
          <p:nvPr/>
        </p:nvSpPr>
        <p:spPr>
          <a:xfrm>
            <a:off x="9253800" y="1627560"/>
            <a:ext cx="20570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Failure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 19"/>
          <p:cNvSpPr/>
          <p:nvPr/>
        </p:nvSpPr>
        <p:spPr>
          <a:xfrm>
            <a:off x="9253800" y="1993320"/>
            <a:ext cx="2038680" cy="959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Operation could not complete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 20"/>
          <p:cNvSpPr/>
          <p:nvPr/>
        </p:nvSpPr>
        <p:spPr>
          <a:xfrm>
            <a:off x="914400" y="3886200"/>
            <a:ext cx="1024092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 robust UI makes these states explicit instead of treating networking as an invisible background detail.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Shape 21"/>
          <p:cNvSpPr/>
          <p:nvPr/>
        </p:nvSpPr>
        <p:spPr>
          <a:xfrm>
            <a:off x="1051560" y="4617720"/>
            <a:ext cx="2834280" cy="77688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Shape 22"/>
          <p:cNvSpPr/>
          <p:nvPr/>
        </p:nvSpPr>
        <p:spPr>
          <a:xfrm>
            <a:off x="1051560" y="4617720"/>
            <a:ext cx="72720" cy="77688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 23"/>
          <p:cNvSpPr/>
          <p:nvPr/>
        </p:nvSpPr>
        <p:spPr>
          <a:xfrm>
            <a:off x="1252800" y="4782240"/>
            <a:ext cx="2468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Loading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Text 24"/>
          <p:cNvSpPr/>
          <p:nvPr/>
        </p:nvSpPr>
        <p:spPr>
          <a:xfrm>
            <a:off x="1252800" y="5148000"/>
            <a:ext cx="2450160" cy="9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5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Progress or placeholder content.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Shape 25"/>
          <p:cNvSpPr/>
          <p:nvPr/>
        </p:nvSpPr>
        <p:spPr>
          <a:xfrm>
            <a:off x="4663440" y="4617720"/>
            <a:ext cx="2834280" cy="77688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Shape 26"/>
          <p:cNvSpPr/>
          <p:nvPr/>
        </p:nvSpPr>
        <p:spPr>
          <a:xfrm>
            <a:off x="4663440" y="4617720"/>
            <a:ext cx="72720" cy="77688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0" name="Text 27"/>
          <p:cNvSpPr/>
          <p:nvPr/>
        </p:nvSpPr>
        <p:spPr>
          <a:xfrm>
            <a:off x="4864680" y="4782240"/>
            <a:ext cx="2468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Empty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Text 28"/>
          <p:cNvSpPr/>
          <p:nvPr/>
        </p:nvSpPr>
        <p:spPr>
          <a:xfrm>
            <a:off x="4864680" y="5148000"/>
            <a:ext cx="2450160" cy="9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5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Valid response, but no items.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Shape 29"/>
          <p:cNvSpPr/>
          <p:nvPr/>
        </p:nvSpPr>
        <p:spPr>
          <a:xfrm>
            <a:off x="8275320" y="4617720"/>
            <a:ext cx="2834280" cy="77688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Shape 30"/>
          <p:cNvSpPr/>
          <p:nvPr/>
        </p:nvSpPr>
        <p:spPr>
          <a:xfrm>
            <a:off x="8275320" y="4617720"/>
            <a:ext cx="72720" cy="776880"/>
          </a:xfrm>
          <a:prstGeom prst="rect">
            <a:avLst/>
          </a:prstGeom>
          <a:solidFill>
            <a:srgbClr val="B94A48"/>
          </a:solidFill>
          <a:ln w="12700">
            <a:solidFill>
              <a:srgbClr val="B94A4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31"/>
          <p:cNvSpPr/>
          <p:nvPr/>
        </p:nvSpPr>
        <p:spPr>
          <a:xfrm>
            <a:off x="8476560" y="4782240"/>
            <a:ext cx="2468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Error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32"/>
          <p:cNvSpPr/>
          <p:nvPr/>
        </p:nvSpPr>
        <p:spPr>
          <a:xfrm>
            <a:off x="8476560" y="5148000"/>
            <a:ext cx="2450160" cy="91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5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Actionable message and recovery path.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PlaceHolder 1"/>
          <p:cNvSpPr>
            <a:spLocks noGrp="1"/>
          </p:cNvSpPr>
          <p:nvPr>
            <p:ph type="sldNum" idx="19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563D7096-63ED-45AD-B93A-AE94CA6C87FD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15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Latency, Bandwidth, and Reliability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Shape 1"/>
          <p:cNvSpPr/>
          <p:nvPr/>
        </p:nvSpPr>
        <p:spPr>
          <a:xfrm>
            <a:off x="731520" y="1417320"/>
            <a:ext cx="3291480" cy="2422800"/>
          </a:xfrm>
          <a:prstGeom prst="roundRect">
            <a:avLst>
              <a:gd name="adj" fmla="val 3019"/>
            </a:avLst>
          </a:prstGeom>
          <a:solidFill>
            <a:srgbClr val="EAF2F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Shape 2"/>
          <p:cNvSpPr/>
          <p:nvPr/>
        </p:nvSpPr>
        <p:spPr>
          <a:xfrm>
            <a:off x="731520" y="1417320"/>
            <a:ext cx="72720" cy="242280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 3"/>
          <p:cNvSpPr/>
          <p:nvPr/>
        </p:nvSpPr>
        <p:spPr>
          <a:xfrm>
            <a:off x="932760" y="1581840"/>
            <a:ext cx="2925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Latency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4"/>
          <p:cNvSpPr/>
          <p:nvPr/>
        </p:nvSpPr>
        <p:spPr>
          <a:xfrm>
            <a:off x="932760" y="1947600"/>
            <a:ext cx="2907360" cy="173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Time between request and response. High latency makes interactions feel slow.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Shape 5"/>
          <p:cNvSpPr/>
          <p:nvPr/>
        </p:nvSpPr>
        <p:spPr>
          <a:xfrm>
            <a:off x="4434840" y="1417320"/>
            <a:ext cx="3291480" cy="2422800"/>
          </a:xfrm>
          <a:prstGeom prst="roundRect">
            <a:avLst>
              <a:gd name="adj" fmla="val 3019"/>
            </a:avLst>
          </a:prstGeom>
          <a:solidFill>
            <a:srgbClr val="EAF6F5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Shape 6"/>
          <p:cNvSpPr/>
          <p:nvPr/>
        </p:nvSpPr>
        <p:spPr>
          <a:xfrm>
            <a:off x="4434840" y="1417320"/>
            <a:ext cx="72720" cy="242280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4" name="Text 7"/>
          <p:cNvSpPr/>
          <p:nvPr/>
        </p:nvSpPr>
        <p:spPr>
          <a:xfrm>
            <a:off x="4636080" y="1581840"/>
            <a:ext cx="2925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Bandwidth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5" name="Text 8"/>
          <p:cNvSpPr/>
          <p:nvPr/>
        </p:nvSpPr>
        <p:spPr>
          <a:xfrm>
            <a:off x="4636080" y="1947600"/>
            <a:ext cx="2907360" cy="173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How much data can be transferred over time. Large payloads consume more network capacity.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Shape 9"/>
          <p:cNvSpPr/>
          <p:nvPr/>
        </p:nvSpPr>
        <p:spPr>
          <a:xfrm>
            <a:off x="8138160" y="1417320"/>
            <a:ext cx="3291480" cy="2422800"/>
          </a:xfrm>
          <a:prstGeom prst="roundRect">
            <a:avLst>
              <a:gd name="adj" fmla="val 3019"/>
            </a:avLst>
          </a:prstGeom>
          <a:solidFill>
            <a:srgbClr val="FBF4E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Shape 10"/>
          <p:cNvSpPr/>
          <p:nvPr/>
        </p:nvSpPr>
        <p:spPr>
          <a:xfrm>
            <a:off x="8138160" y="1417320"/>
            <a:ext cx="72720" cy="242280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11"/>
          <p:cNvSpPr/>
          <p:nvPr/>
        </p:nvSpPr>
        <p:spPr>
          <a:xfrm>
            <a:off x="8339400" y="1581840"/>
            <a:ext cx="2925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Reliability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12"/>
          <p:cNvSpPr/>
          <p:nvPr/>
        </p:nvSpPr>
        <p:spPr>
          <a:xfrm>
            <a:off x="8339400" y="1947600"/>
            <a:ext cx="2907360" cy="173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The probability that a request reaches the service and a response returns successfully.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13"/>
          <p:cNvSpPr/>
          <p:nvPr/>
        </p:nvSpPr>
        <p:spPr>
          <a:xfrm>
            <a:off x="914400" y="4343400"/>
            <a:ext cx="1014948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Mobile networks vary with location, congestion, radio conditions, and movement.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Shape 14"/>
          <p:cNvSpPr/>
          <p:nvPr/>
        </p:nvSpPr>
        <p:spPr>
          <a:xfrm>
            <a:off x="914400" y="4892040"/>
            <a:ext cx="2422800" cy="74952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Shape 15"/>
          <p:cNvSpPr/>
          <p:nvPr/>
        </p:nvSpPr>
        <p:spPr>
          <a:xfrm>
            <a:off x="914400" y="4892040"/>
            <a:ext cx="72720" cy="74952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3" name="Text 16"/>
          <p:cNvSpPr/>
          <p:nvPr/>
        </p:nvSpPr>
        <p:spPr>
          <a:xfrm>
            <a:off x="1115640" y="5056560"/>
            <a:ext cx="20570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Design response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Text 17"/>
          <p:cNvSpPr/>
          <p:nvPr/>
        </p:nvSpPr>
        <p:spPr>
          <a:xfrm>
            <a:off x="1115640" y="5422320"/>
            <a:ext cx="2038680" cy="63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40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Keep payloads purposeful.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Shape 18"/>
          <p:cNvSpPr/>
          <p:nvPr/>
        </p:nvSpPr>
        <p:spPr>
          <a:xfrm>
            <a:off x="3611880" y="4892040"/>
            <a:ext cx="2422800" cy="74952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Shape 19"/>
          <p:cNvSpPr/>
          <p:nvPr/>
        </p:nvSpPr>
        <p:spPr>
          <a:xfrm>
            <a:off x="3611880" y="4892040"/>
            <a:ext cx="72720" cy="74952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7" name="Text 20"/>
          <p:cNvSpPr/>
          <p:nvPr/>
        </p:nvSpPr>
        <p:spPr>
          <a:xfrm>
            <a:off x="3813120" y="5056560"/>
            <a:ext cx="20570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Design response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21"/>
          <p:cNvSpPr/>
          <p:nvPr/>
        </p:nvSpPr>
        <p:spPr>
          <a:xfrm>
            <a:off x="3813120" y="5422320"/>
            <a:ext cx="2038680" cy="63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40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Cache when appropriate.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Shape 22"/>
          <p:cNvSpPr/>
          <p:nvPr/>
        </p:nvSpPr>
        <p:spPr>
          <a:xfrm>
            <a:off x="6309360" y="4892040"/>
            <a:ext cx="2422800" cy="74952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Shape 23"/>
          <p:cNvSpPr/>
          <p:nvPr/>
        </p:nvSpPr>
        <p:spPr>
          <a:xfrm>
            <a:off x="6309360" y="4892040"/>
            <a:ext cx="72720" cy="74952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1" name="Text 24"/>
          <p:cNvSpPr/>
          <p:nvPr/>
        </p:nvSpPr>
        <p:spPr>
          <a:xfrm>
            <a:off x="6510600" y="5056560"/>
            <a:ext cx="20570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Design response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Text 25"/>
          <p:cNvSpPr/>
          <p:nvPr/>
        </p:nvSpPr>
        <p:spPr>
          <a:xfrm>
            <a:off x="6510600" y="5422320"/>
            <a:ext cx="2038680" cy="63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40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Retry selectively.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Shape 26"/>
          <p:cNvSpPr/>
          <p:nvPr/>
        </p:nvSpPr>
        <p:spPr>
          <a:xfrm>
            <a:off x="9006840" y="4892040"/>
            <a:ext cx="1919880" cy="74952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Shape 27"/>
          <p:cNvSpPr/>
          <p:nvPr/>
        </p:nvSpPr>
        <p:spPr>
          <a:xfrm>
            <a:off x="9006840" y="4892040"/>
            <a:ext cx="72720" cy="749520"/>
          </a:xfrm>
          <a:prstGeom prst="rect">
            <a:avLst/>
          </a:prstGeom>
          <a:solidFill>
            <a:srgbClr val="B94A48"/>
          </a:solidFill>
          <a:ln w="12700">
            <a:solidFill>
              <a:srgbClr val="B94A4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28"/>
          <p:cNvSpPr/>
          <p:nvPr/>
        </p:nvSpPr>
        <p:spPr>
          <a:xfrm>
            <a:off x="9208080" y="5056560"/>
            <a:ext cx="15541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Design response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29"/>
          <p:cNvSpPr/>
          <p:nvPr/>
        </p:nvSpPr>
        <p:spPr>
          <a:xfrm>
            <a:off x="9208080" y="5422320"/>
            <a:ext cx="1535760" cy="63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40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Explain failures.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PlaceHolder 1"/>
          <p:cNvSpPr>
            <a:spLocks noGrp="1"/>
          </p:cNvSpPr>
          <p:nvPr>
            <p:ph type="sldNum" idx="20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283A5C52-ECDE-4F9F-890B-3F0B7785D6C4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16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Handling Network Failures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Shape 1"/>
          <p:cNvSpPr/>
          <p:nvPr/>
        </p:nvSpPr>
        <p:spPr>
          <a:xfrm>
            <a:off x="713160" y="1325880"/>
            <a:ext cx="5166000" cy="11700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Shape 2"/>
          <p:cNvSpPr/>
          <p:nvPr/>
        </p:nvSpPr>
        <p:spPr>
          <a:xfrm>
            <a:off x="713160" y="1325880"/>
            <a:ext cx="72720" cy="117000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1" name="Text 3"/>
          <p:cNvSpPr/>
          <p:nvPr/>
        </p:nvSpPr>
        <p:spPr>
          <a:xfrm>
            <a:off x="914400" y="1490400"/>
            <a:ext cx="48002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No connectivity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Text 4"/>
          <p:cNvSpPr/>
          <p:nvPr/>
        </p:nvSpPr>
        <p:spPr>
          <a:xfrm>
            <a:off x="914400" y="1856160"/>
            <a:ext cx="4781880" cy="48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Device is offline or radio access is unavailable.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Shape 5"/>
          <p:cNvSpPr/>
          <p:nvPr/>
        </p:nvSpPr>
        <p:spPr>
          <a:xfrm>
            <a:off x="6245280" y="1325880"/>
            <a:ext cx="5166000" cy="11700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Shape 6"/>
          <p:cNvSpPr/>
          <p:nvPr/>
        </p:nvSpPr>
        <p:spPr>
          <a:xfrm>
            <a:off x="6245280" y="1325880"/>
            <a:ext cx="72720" cy="117000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5" name="Text 7"/>
          <p:cNvSpPr/>
          <p:nvPr/>
        </p:nvSpPr>
        <p:spPr>
          <a:xfrm>
            <a:off x="6446520" y="1490400"/>
            <a:ext cx="48002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Timeout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Text 8"/>
          <p:cNvSpPr/>
          <p:nvPr/>
        </p:nvSpPr>
        <p:spPr>
          <a:xfrm>
            <a:off x="6446520" y="1856160"/>
            <a:ext cx="4781880" cy="48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The server or network does not respond within an acceptable interval.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Shape 9"/>
          <p:cNvSpPr/>
          <p:nvPr/>
        </p:nvSpPr>
        <p:spPr>
          <a:xfrm>
            <a:off x="713160" y="2743200"/>
            <a:ext cx="5166000" cy="11700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Shape 10"/>
          <p:cNvSpPr/>
          <p:nvPr/>
        </p:nvSpPr>
        <p:spPr>
          <a:xfrm>
            <a:off x="713160" y="2743200"/>
            <a:ext cx="72720" cy="1170000"/>
          </a:xfrm>
          <a:prstGeom prst="rect">
            <a:avLst/>
          </a:prstGeom>
          <a:solidFill>
            <a:srgbClr val="B94A48"/>
          </a:solidFill>
          <a:ln w="12700">
            <a:solidFill>
              <a:srgbClr val="B94A4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 11"/>
          <p:cNvSpPr/>
          <p:nvPr/>
        </p:nvSpPr>
        <p:spPr>
          <a:xfrm>
            <a:off x="914400" y="2907720"/>
            <a:ext cx="48002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Server error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Text 12"/>
          <p:cNvSpPr/>
          <p:nvPr/>
        </p:nvSpPr>
        <p:spPr>
          <a:xfrm>
            <a:off x="914400" y="3273480"/>
            <a:ext cx="4781880" cy="48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The remote service fails while processing the request.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Shape 13"/>
          <p:cNvSpPr/>
          <p:nvPr/>
        </p:nvSpPr>
        <p:spPr>
          <a:xfrm>
            <a:off x="6245280" y="2743200"/>
            <a:ext cx="5166000" cy="1170000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Shape 14"/>
          <p:cNvSpPr/>
          <p:nvPr/>
        </p:nvSpPr>
        <p:spPr>
          <a:xfrm>
            <a:off x="6245280" y="2743200"/>
            <a:ext cx="72720" cy="1170000"/>
          </a:xfrm>
          <a:prstGeom prst="rect">
            <a:avLst/>
          </a:prstGeom>
          <a:solidFill>
            <a:srgbClr val="B94A48"/>
          </a:solidFill>
          <a:ln w="12700">
            <a:solidFill>
              <a:srgbClr val="B94A4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3" name="Text 15"/>
          <p:cNvSpPr/>
          <p:nvPr/>
        </p:nvSpPr>
        <p:spPr>
          <a:xfrm>
            <a:off x="6446520" y="2907720"/>
            <a:ext cx="48002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Invalid response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Text 16"/>
          <p:cNvSpPr/>
          <p:nvPr/>
        </p:nvSpPr>
        <p:spPr>
          <a:xfrm>
            <a:off x="6446520" y="3273480"/>
            <a:ext cx="4781880" cy="48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The response is malformed, unexpected, or incompatible.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Shape 17"/>
          <p:cNvSpPr/>
          <p:nvPr/>
        </p:nvSpPr>
        <p:spPr>
          <a:xfrm>
            <a:off x="1097280" y="4480560"/>
            <a:ext cx="10012320" cy="914040"/>
          </a:xfrm>
          <a:prstGeom prst="roundRect">
            <a:avLst>
              <a:gd name="adj" fmla="val 8000"/>
            </a:avLst>
          </a:prstGeom>
          <a:solidFill>
            <a:srgbClr val="F8ECEC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Shape 18"/>
          <p:cNvSpPr/>
          <p:nvPr/>
        </p:nvSpPr>
        <p:spPr>
          <a:xfrm>
            <a:off x="1097280" y="4480560"/>
            <a:ext cx="72720" cy="914040"/>
          </a:xfrm>
          <a:prstGeom prst="rect">
            <a:avLst/>
          </a:prstGeom>
          <a:solidFill>
            <a:srgbClr val="B94A48"/>
          </a:solidFill>
          <a:ln w="12700">
            <a:solidFill>
              <a:srgbClr val="B94A4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7" name="Text 19"/>
          <p:cNvSpPr/>
          <p:nvPr/>
        </p:nvSpPr>
        <p:spPr>
          <a:xfrm>
            <a:off x="1298520" y="4645080"/>
            <a:ext cx="964656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Good failure handling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Text 20"/>
          <p:cNvSpPr/>
          <p:nvPr/>
        </p:nvSpPr>
        <p:spPr>
          <a:xfrm>
            <a:off x="1298520" y="5010840"/>
            <a:ext cx="962820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Detect the failure • Preserve user data • Give a meaningful message • Offer recovery where appropriate • Avoid endless or unsafe retries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PlaceHolder 1"/>
          <p:cNvSpPr>
            <a:spLocks noGrp="1"/>
          </p:cNvSpPr>
          <p:nvPr>
            <p:ph type="sldNum" idx="21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B937B392-7C08-4873-813C-6378258F2719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17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Retry, Timeout, and Backoff Strategies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Shape 1"/>
          <p:cNvSpPr/>
          <p:nvPr/>
        </p:nvSpPr>
        <p:spPr>
          <a:xfrm>
            <a:off x="640080" y="1417320"/>
            <a:ext cx="2514240" cy="1828440"/>
          </a:xfrm>
          <a:prstGeom prst="roundRect">
            <a:avLst>
              <a:gd name="adj" fmla="val 4000"/>
            </a:avLst>
          </a:prstGeom>
          <a:solidFill>
            <a:srgbClr val="EAF2F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Shape 2"/>
          <p:cNvSpPr/>
          <p:nvPr/>
        </p:nvSpPr>
        <p:spPr>
          <a:xfrm>
            <a:off x="640080" y="1417320"/>
            <a:ext cx="72720" cy="182844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3" name="Text 3"/>
          <p:cNvSpPr/>
          <p:nvPr/>
        </p:nvSpPr>
        <p:spPr>
          <a:xfrm>
            <a:off x="841320" y="158184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Timeout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Text 4"/>
          <p:cNvSpPr/>
          <p:nvPr/>
        </p:nvSpPr>
        <p:spPr>
          <a:xfrm>
            <a:off x="841320" y="1947600"/>
            <a:ext cx="213012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Stop waiting after a defined limit.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Shape 5"/>
          <p:cNvSpPr/>
          <p:nvPr/>
        </p:nvSpPr>
        <p:spPr>
          <a:xfrm>
            <a:off x="3218400" y="2286000"/>
            <a:ext cx="192240" cy="360"/>
          </a:xfrm>
          <a:prstGeom prst="line">
            <a:avLst/>
          </a:prstGeom>
          <a:ln w="27940">
            <a:solidFill>
              <a:srgbClr val="5E6B7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Shape 6"/>
          <p:cNvSpPr/>
          <p:nvPr/>
        </p:nvSpPr>
        <p:spPr>
          <a:xfrm>
            <a:off x="3474720" y="1417320"/>
            <a:ext cx="2514240" cy="1828440"/>
          </a:xfrm>
          <a:prstGeom prst="roundRect">
            <a:avLst>
              <a:gd name="adj" fmla="val 4000"/>
            </a:avLst>
          </a:prstGeom>
          <a:solidFill>
            <a:srgbClr val="EAF6F5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7" name="Shape 7"/>
          <p:cNvSpPr/>
          <p:nvPr/>
        </p:nvSpPr>
        <p:spPr>
          <a:xfrm>
            <a:off x="3474720" y="1417320"/>
            <a:ext cx="72720" cy="182844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" name="Text 8"/>
          <p:cNvSpPr/>
          <p:nvPr/>
        </p:nvSpPr>
        <p:spPr>
          <a:xfrm>
            <a:off x="3675960" y="158184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Retry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Text 9"/>
          <p:cNvSpPr/>
          <p:nvPr/>
        </p:nvSpPr>
        <p:spPr>
          <a:xfrm>
            <a:off x="3675960" y="1947600"/>
            <a:ext cx="213012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Repeat only when the failure is likely temporary.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" name="Shape 10"/>
          <p:cNvSpPr/>
          <p:nvPr/>
        </p:nvSpPr>
        <p:spPr>
          <a:xfrm>
            <a:off x="6053040" y="2286000"/>
            <a:ext cx="192240" cy="360"/>
          </a:xfrm>
          <a:prstGeom prst="line">
            <a:avLst/>
          </a:prstGeom>
          <a:ln w="27940">
            <a:solidFill>
              <a:srgbClr val="5E6B7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Shape 11"/>
          <p:cNvSpPr/>
          <p:nvPr/>
        </p:nvSpPr>
        <p:spPr>
          <a:xfrm>
            <a:off x="6309360" y="1417320"/>
            <a:ext cx="2514240" cy="1828440"/>
          </a:xfrm>
          <a:prstGeom prst="roundRect">
            <a:avLst>
              <a:gd name="adj" fmla="val 4000"/>
            </a:avLst>
          </a:prstGeom>
          <a:solidFill>
            <a:srgbClr val="EAF2F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Shape 12"/>
          <p:cNvSpPr/>
          <p:nvPr/>
        </p:nvSpPr>
        <p:spPr>
          <a:xfrm>
            <a:off x="6309360" y="1417320"/>
            <a:ext cx="72720" cy="182844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" name="Text 13"/>
          <p:cNvSpPr/>
          <p:nvPr/>
        </p:nvSpPr>
        <p:spPr>
          <a:xfrm>
            <a:off x="6510600" y="158184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Backoff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Text 14"/>
          <p:cNvSpPr/>
          <p:nvPr/>
        </p:nvSpPr>
        <p:spPr>
          <a:xfrm>
            <a:off x="6510600" y="1947600"/>
            <a:ext cx="213012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Increase the delay between repeated attempts.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5" name="Shape 15"/>
          <p:cNvSpPr/>
          <p:nvPr/>
        </p:nvSpPr>
        <p:spPr>
          <a:xfrm>
            <a:off x="8887680" y="2286000"/>
            <a:ext cx="192240" cy="360"/>
          </a:xfrm>
          <a:prstGeom prst="line">
            <a:avLst/>
          </a:prstGeom>
          <a:ln w="27940">
            <a:solidFill>
              <a:srgbClr val="5E6B7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" name="Shape 16"/>
          <p:cNvSpPr/>
          <p:nvPr/>
        </p:nvSpPr>
        <p:spPr>
          <a:xfrm>
            <a:off x="9144000" y="1417320"/>
            <a:ext cx="2514240" cy="1828440"/>
          </a:xfrm>
          <a:prstGeom prst="roundRect">
            <a:avLst>
              <a:gd name="adj" fmla="val 4000"/>
            </a:avLst>
          </a:prstGeom>
          <a:solidFill>
            <a:srgbClr val="EAF6F5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" name="Shape 17"/>
          <p:cNvSpPr/>
          <p:nvPr/>
        </p:nvSpPr>
        <p:spPr>
          <a:xfrm>
            <a:off x="9144000" y="1417320"/>
            <a:ext cx="72720" cy="182844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" name="Text 18"/>
          <p:cNvSpPr/>
          <p:nvPr/>
        </p:nvSpPr>
        <p:spPr>
          <a:xfrm>
            <a:off x="9345240" y="1581840"/>
            <a:ext cx="21484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Limit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9" name="Text 19"/>
          <p:cNvSpPr/>
          <p:nvPr/>
        </p:nvSpPr>
        <p:spPr>
          <a:xfrm>
            <a:off x="9345240" y="1947600"/>
            <a:ext cx="2130120" cy="1142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Stop after a reasonable number of attempts.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0" name="Text 20"/>
          <p:cNvSpPr/>
          <p:nvPr/>
        </p:nvSpPr>
        <p:spPr>
          <a:xfrm>
            <a:off x="914400" y="397764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Why not retry everything?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1" name="Text 21"/>
          <p:cNvSpPr/>
          <p:nvPr/>
        </p:nvSpPr>
        <p:spPr>
          <a:xfrm>
            <a:off x="914400" y="4370760"/>
            <a:ext cx="10058040" cy="1279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55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Retries can multiply server load.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55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Some operations are not safe to repeat blindly.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55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Repeated attempts can frustrate users and drain battery/data.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2" name="PlaceHolder 1"/>
          <p:cNvSpPr>
            <a:spLocks noGrp="1"/>
          </p:cNvSpPr>
          <p:nvPr>
            <p:ph type="sldNum" idx="22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88D90FC1-F7D9-417D-B0BC-38D02D3ACE55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18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Caching and Local Data Reuse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Shape 1"/>
          <p:cNvSpPr/>
          <p:nvPr/>
        </p:nvSpPr>
        <p:spPr>
          <a:xfrm>
            <a:off x="731520" y="1554480"/>
            <a:ext cx="2331360" cy="1416960"/>
          </a:xfrm>
          <a:prstGeom prst="roundRect">
            <a:avLst>
              <a:gd name="adj" fmla="val 5161"/>
            </a:avLst>
          </a:prstGeom>
          <a:solidFill>
            <a:srgbClr val="EAF6F5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5" name="Shape 2"/>
          <p:cNvSpPr/>
          <p:nvPr/>
        </p:nvSpPr>
        <p:spPr>
          <a:xfrm>
            <a:off x="731520" y="1554480"/>
            <a:ext cx="72720" cy="141696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" name="Text 3"/>
          <p:cNvSpPr/>
          <p:nvPr/>
        </p:nvSpPr>
        <p:spPr>
          <a:xfrm>
            <a:off x="932760" y="1719000"/>
            <a:ext cx="1965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API Server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 4"/>
          <p:cNvSpPr/>
          <p:nvPr/>
        </p:nvSpPr>
        <p:spPr>
          <a:xfrm>
            <a:off x="932760" y="2084760"/>
            <a:ext cx="1947240" cy="73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Authoritative or fresh data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8" name="Shape 5"/>
          <p:cNvSpPr/>
          <p:nvPr/>
        </p:nvSpPr>
        <p:spPr>
          <a:xfrm>
            <a:off x="3090600" y="2258280"/>
            <a:ext cx="585000" cy="360"/>
          </a:xfrm>
          <a:prstGeom prst="line">
            <a:avLst/>
          </a:prstGeom>
          <a:ln w="27940">
            <a:solidFill>
              <a:srgbClr val="5E6B7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Shape 6"/>
          <p:cNvSpPr/>
          <p:nvPr/>
        </p:nvSpPr>
        <p:spPr>
          <a:xfrm>
            <a:off x="3703320" y="1554480"/>
            <a:ext cx="2331360" cy="1416960"/>
          </a:xfrm>
          <a:prstGeom prst="roundRect">
            <a:avLst>
              <a:gd name="adj" fmla="val 5161"/>
            </a:avLst>
          </a:prstGeom>
          <a:solidFill>
            <a:srgbClr val="FBF4E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0" name="Shape 7"/>
          <p:cNvSpPr/>
          <p:nvPr/>
        </p:nvSpPr>
        <p:spPr>
          <a:xfrm>
            <a:off x="3703320" y="1554480"/>
            <a:ext cx="72720" cy="141696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" name="Text 8"/>
          <p:cNvSpPr/>
          <p:nvPr/>
        </p:nvSpPr>
        <p:spPr>
          <a:xfrm>
            <a:off x="3904560" y="1719000"/>
            <a:ext cx="1965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Cache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2" name="Text 9"/>
          <p:cNvSpPr/>
          <p:nvPr/>
        </p:nvSpPr>
        <p:spPr>
          <a:xfrm>
            <a:off x="3904560" y="2084760"/>
            <a:ext cx="1947240" cy="73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Recently used data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3" name="Shape 10"/>
          <p:cNvSpPr/>
          <p:nvPr/>
        </p:nvSpPr>
        <p:spPr>
          <a:xfrm>
            <a:off x="6062400" y="2258280"/>
            <a:ext cx="585000" cy="360"/>
          </a:xfrm>
          <a:prstGeom prst="line">
            <a:avLst/>
          </a:prstGeom>
          <a:ln w="27940">
            <a:solidFill>
              <a:srgbClr val="5E6B7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Shape 11"/>
          <p:cNvSpPr/>
          <p:nvPr/>
        </p:nvSpPr>
        <p:spPr>
          <a:xfrm>
            <a:off x="6675120" y="1554480"/>
            <a:ext cx="2331360" cy="1416960"/>
          </a:xfrm>
          <a:prstGeom prst="roundRect">
            <a:avLst>
              <a:gd name="adj" fmla="val 5161"/>
            </a:avLst>
          </a:prstGeom>
          <a:solidFill>
            <a:srgbClr val="EAF2F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Shape 12"/>
          <p:cNvSpPr/>
          <p:nvPr/>
        </p:nvSpPr>
        <p:spPr>
          <a:xfrm>
            <a:off x="6675120" y="1554480"/>
            <a:ext cx="72720" cy="141696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" name="Text 13"/>
          <p:cNvSpPr/>
          <p:nvPr/>
        </p:nvSpPr>
        <p:spPr>
          <a:xfrm>
            <a:off x="6876360" y="1719000"/>
            <a:ext cx="1965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Mobile UI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7" name="Text 14"/>
          <p:cNvSpPr/>
          <p:nvPr/>
        </p:nvSpPr>
        <p:spPr>
          <a:xfrm>
            <a:off x="6876360" y="2084760"/>
            <a:ext cx="1947240" cy="73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Fast access to available data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Text 15"/>
          <p:cNvSpPr/>
          <p:nvPr/>
        </p:nvSpPr>
        <p:spPr>
          <a:xfrm>
            <a:off x="914400" y="3611880"/>
            <a:ext cx="1024092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Caching can improve responsiveness and reduce repeated network requests.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Shape 16"/>
          <p:cNvSpPr/>
          <p:nvPr/>
        </p:nvSpPr>
        <p:spPr>
          <a:xfrm>
            <a:off x="868680" y="4343400"/>
            <a:ext cx="3245760" cy="102384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Shape 17"/>
          <p:cNvSpPr/>
          <p:nvPr/>
        </p:nvSpPr>
        <p:spPr>
          <a:xfrm>
            <a:off x="868680" y="4343400"/>
            <a:ext cx="72720" cy="102384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18"/>
          <p:cNvSpPr/>
          <p:nvPr/>
        </p:nvSpPr>
        <p:spPr>
          <a:xfrm>
            <a:off x="1069920" y="4507920"/>
            <a:ext cx="28800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Freshness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2" name="Text 19"/>
          <p:cNvSpPr/>
          <p:nvPr/>
        </p:nvSpPr>
        <p:spPr>
          <a:xfrm>
            <a:off x="1069920" y="4873680"/>
            <a:ext cx="286164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How old may cached data be?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Shape 20"/>
          <p:cNvSpPr/>
          <p:nvPr/>
        </p:nvSpPr>
        <p:spPr>
          <a:xfrm>
            <a:off x="4434840" y="4343400"/>
            <a:ext cx="3245760" cy="102384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Shape 21"/>
          <p:cNvSpPr/>
          <p:nvPr/>
        </p:nvSpPr>
        <p:spPr>
          <a:xfrm>
            <a:off x="4434840" y="4343400"/>
            <a:ext cx="72720" cy="1023840"/>
          </a:xfrm>
          <a:prstGeom prst="rect">
            <a:avLst/>
          </a:prstGeom>
          <a:solidFill>
            <a:srgbClr val="B94A48"/>
          </a:solidFill>
          <a:ln w="12700">
            <a:solidFill>
              <a:srgbClr val="B94A4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5" name="Text 22"/>
          <p:cNvSpPr/>
          <p:nvPr/>
        </p:nvSpPr>
        <p:spPr>
          <a:xfrm>
            <a:off x="4636080" y="4507920"/>
            <a:ext cx="28800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Invalidation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Text 23"/>
          <p:cNvSpPr/>
          <p:nvPr/>
        </p:nvSpPr>
        <p:spPr>
          <a:xfrm>
            <a:off x="4636080" y="4873680"/>
            <a:ext cx="286164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When should cached data be discarded?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Shape 24"/>
          <p:cNvSpPr/>
          <p:nvPr/>
        </p:nvSpPr>
        <p:spPr>
          <a:xfrm>
            <a:off x="8001000" y="4343400"/>
            <a:ext cx="3245760" cy="102384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Shape 25"/>
          <p:cNvSpPr/>
          <p:nvPr/>
        </p:nvSpPr>
        <p:spPr>
          <a:xfrm>
            <a:off x="8001000" y="4343400"/>
            <a:ext cx="72720" cy="102384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" name="Text 26"/>
          <p:cNvSpPr/>
          <p:nvPr/>
        </p:nvSpPr>
        <p:spPr>
          <a:xfrm>
            <a:off x="8202240" y="4507920"/>
            <a:ext cx="28800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Consistency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0" name="Text 27"/>
          <p:cNvSpPr/>
          <p:nvPr/>
        </p:nvSpPr>
        <p:spPr>
          <a:xfrm>
            <a:off x="8202240" y="4873680"/>
            <a:ext cx="286164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What happens when local and remote values differ?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" name="PlaceHolder 1"/>
          <p:cNvSpPr>
            <a:spLocks noGrp="1"/>
          </p:cNvSpPr>
          <p:nvPr>
            <p:ph type="sldNum" idx="23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0D69AC46-371E-4265-9EF7-DF4923D2D876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19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Pagination, Filtering, and Efficient Data Transfer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Shape 1"/>
          <p:cNvSpPr/>
          <p:nvPr/>
        </p:nvSpPr>
        <p:spPr>
          <a:xfrm>
            <a:off x="731520" y="1353240"/>
            <a:ext cx="3291480" cy="2468520"/>
          </a:xfrm>
          <a:prstGeom prst="roundRect">
            <a:avLst>
              <a:gd name="adj" fmla="val 2963"/>
            </a:avLst>
          </a:prstGeom>
          <a:solidFill>
            <a:srgbClr val="EAF2F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Shape 2"/>
          <p:cNvSpPr/>
          <p:nvPr/>
        </p:nvSpPr>
        <p:spPr>
          <a:xfrm>
            <a:off x="731520" y="1353240"/>
            <a:ext cx="72720" cy="246852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5" name="Text 3"/>
          <p:cNvSpPr/>
          <p:nvPr/>
        </p:nvSpPr>
        <p:spPr>
          <a:xfrm>
            <a:off x="932760" y="1517760"/>
            <a:ext cx="2925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Pagination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Text 4"/>
          <p:cNvSpPr/>
          <p:nvPr/>
        </p:nvSpPr>
        <p:spPr>
          <a:xfrm>
            <a:off x="932760" y="1883520"/>
            <a:ext cx="2907360" cy="178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Return data in manageable pages instead of transferring the entire dataset at once.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Shape 5"/>
          <p:cNvSpPr/>
          <p:nvPr/>
        </p:nvSpPr>
        <p:spPr>
          <a:xfrm>
            <a:off x="4443840" y="1353240"/>
            <a:ext cx="3291480" cy="2468520"/>
          </a:xfrm>
          <a:prstGeom prst="roundRect">
            <a:avLst>
              <a:gd name="adj" fmla="val 2963"/>
            </a:avLst>
          </a:prstGeom>
          <a:solidFill>
            <a:srgbClr val="EAF6F5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Shape 6"/>
          <p:cNvSpPr/>
          <p:nvPr/>
        </p:nvSpPr>
        <p:spPr>
          <a:xfrm>
            <a:off x="4443840" y="1353240"/>
            <a:ext cx="72720" cy="246852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" name="Text 7"/>
          <p:cNvSpPr/>
          <p:nvPr/>
        </p:nvSpPr>
        <p:spPr>
          <a:xfrm>
            <a:off x="4645080" y="1517760"/>
            <a:ext cx="2925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Filtering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Text 8"/>
          <p:cNvSpPr/>
          <p:nvPr/>
        </p:nvSpPr>
        <p:spPr>
          <a:xfrm>
            <a:off x="4645080" y="1883520"/>
            <a:ext cx="2907360" cy="178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Ask the server for only the records relevant to the current user or screen.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Shape 9"/>
          <p:cNvSpPr/>
          <p:nvPr/>
        </p:nvSpPr>
        <p:spPr>
          <a:xfrm>
            <a:off x="8156520" y="1353240"/>
            <a:ext cx="3291480" cy="2468520"/>
          </a:xfrm>
          <a:prstGeom prst="roundRect">
            <a:avLst>
              <a:gd name="adj" fmla="val 2963"/>
            </a:avLst>
          </a:prstGeom>
          <a:solidFill>
            <a:srgbClr val="FBF4E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2" name="Shape 10"/>
          <p:cNvSpPr/>
          <p:nvPr/>
        </p:nvSpPr>
        <p:spPr>
          <a:xfrm>
            <a:off x="8156520" y="1353240"/>
            <a:ext cx="72720" cy="246852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3" name="Text 11"/>
          <p:cNvSpPr/>
          <p:nvPr/>
        </p:nvSpPr>
        <p:spPr>
          <a:xfrm>
            <a:off x="8357760" y="1517760"/>
            <a:ext cx="29257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Field Selection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 12"/>
          <p:cNvSpPr/>
          <p:nvPr/>
        </p:nvSpPr>
        <p:spPr>
          <a:xfrm>
            <a:off x="8357760" y="1883520"/>
            <a:ext cx="2907360" cy="1782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Transfer only the attributes required for the current use case when the API supports it.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Text 13"/>
          <p:cNvSpPr/>
          <p:nvPr/>
        </p:nvSpPr>
        <p:spPr>
          <a:xfrm>
            <a:off x="914400" y="4297680"/>
            <a:ext cx="9140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Benefits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Shape 14"/>
          <p:cNvSpPr/>
          <p:nvPr/>
        </p:nvSpPr>
        <p:spPr>
          <a:xfrm>
            <a:off x="1783080" y="4251960"/>
            <a:ext cx="1874160" cy="347040"/>
          </a:xfrm>
          <a:prstGeom prst="roundRect">
            <a:avLst>
              <a:gd name="adj" fmla="val 21053"/>
            </a:avLst>
          </a:prstGeom>
          <a:solidFill>
            <a:srgbClr val="EAF6F5"/>
          </a:solidFill>
          <a:ln w="12700">
            <a:solidFill>
              <a:srgbClr val="EAF6F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7" name="Text 15"/>
          <p:cNvSpPr/>
          <p:nvPr/>
        </p:nvSpPr>
        <p:spPr>
          <a:xfrm>
            <a:off x="1856160" y="4334400"/>
            <a:ext cx="17280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F7C7A"/>
                </a:solidFill>
                <a:effectLst/>
                <a:uFillTx/>
                <a:latin typeface="Aptos"/>
              </a:rPr>
              <a:t>Lower bandwidth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8" name="Shape 16"/>
          <p:cNvSpPr/>
          <p:nvPr/>
        </p:nvSpPr>
        <p:spPr>
          <a:xfrm>
            <a:off x="3913560" y="4251960"/>
            <a:ext cx="1874160" cy="347040"/>
          </a:xfrm>
          <a:prstGeom prst="roundRect">
            <a:avLst>
              <a:gd name="adj" fmla="val 21053"/>
            </a:avLst>
          </a:prstGeom>
          <a:solidFill>
            <a:srgbClr val="EAF2F8"/>
          </a:solidFill>
          <a:ln w="12700">
            <a:solidFill>
              <a:srgbClr val="EAF2F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17"/>
          <p:cNvSpPr/>
          <p:nvPr/>
        </p:nvSpPr>
        <p:spPr>
          <a:xfrm>
            <a:off x="3986640" y="4334400"/>
            <a:ext cx="17280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2F6B9A"/>
                </a:solidFill>
                <a:effectLst/>
                <a:uFillTx/>
                <a:latin typeface="Aptos"/>
              </a:rPr>
              <a:t>Faster responses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Shape 18"/>
          <p:cNvSpPr/>
          <p:nvPr/>
        </p:nvSpPr>
        <p:spPr>
          <a:xfrm>
            <a:off x="6044040" y="4251960"/>
            <a:ext cx="1874160" cy="347040"/>
          </a:xfrm>
          <a:prstGeom prst="roundRect">
            <a:avLst>
              <a:gd name="adj" fmla="val 21053"/>
            </a:avLst>
          </a:prstGeom>
          <a:solidFill>
            <a:srgbClr val="FBF4E8"/>
          </a:solidFill>
          <a:ln w="12700">
            <a:solidFill>
              <a:srgbClr val="FBF4E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19"/>
          <p:cNvSpPr/>
          <p:nvPr/>
        </p:nvSpPr>
        <p:spPr>
          <a:xfrm>
            <a:off x="6117480" y="4334400"/>
            <a:ext cx="17280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B7791F"/>
                </a:solidFill>
                <a:effectLst/>
                <a:uFillTx/>
                <a:latin typeface="Aptos"/>
              </a:rPr>
              <a:t>Lower memory use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Shape 20"/>
          <p:cNvSpPr/>
          <p:nvPr/>
        </p:nvSpPr>
        <p:spPr>
          <a:xfrm>
            <a:off x="8174880" y="4251960"/>
            <a:ext cx="1874160" cy="347040"/>
          </a:xfrm>
          <a:prstGeom prst="roundRect">
            <a:avLst>
              <a:gd name="adj" fmla="val 21053"/>
            </a:avLst>
          </a:prstGeom>
          <a:solidFill>
            <a:srgbClr val="EEF2F6"/>
          </a:solidFill>
          <a:ln w="12700">
            <a:solidFill>
              <a:srgbClr val="EEF2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 21"/>
          <p:cNvSpPr/>
          <p:nvPr/>
        </p:nvSpPr>
        <p:spPr>
          <a:xfrm>
            <a:off x="8247960" y="4334400"/>
            <a:ext cx="172800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50" b="1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Better scalability</a:t>
            </a:r>
            <a:endParaRPr lang="en-US" sz="10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PlaceHolder 1"/>
          <p:cNvSpPr>
            <a:spLocks noGrp="1"/>
          </p:cNvSpPr>
          <p:nvPr>
            <p:ph type="sldNum" idx="24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748E8A65-0102-41CA-862F-911CA376691D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20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Authentication at the API Boundary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Shape 1"/>
          <p:cNvSpPr/>
          <p:nvPr/>
        </p:nvSpPr>
        <p:spPr>
          <a:xfrm>
            <a:off x="914400" y="1325880"/>
            <a:ext cx="10058040" cy="712800"/>
          </a:xfrm>
          <a:prstGeom prst="roundRect">
            <a:avLst>
              <a:gd name="adj" fmla="val 10256"/>
            </a:avLst>
          </a:prstGeom>
          <a:solidFill>
            <a:srgbClr val="EAF2F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Shape 2"/>
          <p:cNvSpPr/>
          <p:nvPr/>
        </p:nvSpPr>
        <p:spPr>
          <a:xfrm>
            <a:off x="914400" y="1325880"/>
            <a:ext cx="72720" cy="71280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8" name="Text 3"/>
          <p:cNvSpPr/>
          <p:nvPr/>
        </p:nvSpPr>
        <p:spPr>
          <a:xfrm>
            <a:off x="1115640" y="1490400"/>
            <a:ext cx="9692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User identity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9" name="Text 4"/>
          <p:cNvSpPr/>
          <p:nvPr/>
        </p:nvSpPr>
        <p:spPr>
          <a:xfrm>
            <a:off x="1115640" y="1856160"/>
            <a:ext cx="9673920" cy="2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2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Who is making the request?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Shape 5"/>
          <p:cNvSpPr/>
          <p:nvPr/>
        </p:nvSpPr>
        <p:spPr>
          <a:xfrm>
            <a:off x="914400" y="2185560"/>
            <a:ext cx="10058040" cy="712800"/>
          </a:xfrm>
          <a:prstGeom prst="roundRect">
            <a:avLst>
              <a:gd name="adj" fmla="val 10256"/>
            </a:avLst>
          </a:prstGeom>
          <a:solidFill>
            <a:srgbClr val="EAF6F5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1" name="Shape 6"/>
          <p:cNvSpPr/>
          <p:nvPr/>
        </p:nvSpPr>
        <p:spPr>
          <a:xfrm>
            <a:off x="914400" y="2185560"/>
            <a:ext cx="72720" cy="71280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2" name="Text 7"/>
          <p:cNvSpPr/>
          <p:nvPr/>
        </p:nvSpPr>
        <p:spPr>
          <a:xfrm>
            <a:off x="1115640" y="2350080"/>
            <a:ext cx="9692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Credential / token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3" name="Text 8"/>
          <p:cNvSpPr/>
          <p:nvPr/>
        </p:nvSpPr>
        <p:spPr>
          <a:xfrm>
            <a:off x="1115640" y="2715840"/>
            <a:ext cx="9673920" cy="2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2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How does the client prove identity?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4" name="Shape 9"/>
          <p:cNvSpPr/>
          <p:nvPr/>
        </p:nvSpPr>
        <p:spPr>
          <a:xfrm>
            <a:off x="914400" y="3044880"/>
            <a:ext cx="10058040" cy="712800"/>
          </a:xfrm>
          <a:prstGeom prst="roundRect">
            <a:avLst>
              <a:gd name="adj" fmla="val 10256"/>
            </a:avLst>
          </a:prstGeom>
          <a:solidFill>
            <a:srgbClr val="EAF2F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Shape 10"/>
          <p:cNvSpPr/>
          <p:nvPr/>
        </p:nvSpPr>
        <p:spPr>
          <a:xfrm>
            <a:off x="914400" y="3044880"/>
            <a:ext cx="72720" cy="71280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6" name="Text 11"/>
          <p:cNvSpPr/>
          <p:nvPr/>
        </p:nvSpPr>
        <p:spPr>
          <a:xfrm>
            <a:off x="1115640" y="3209400"/>
            <a:ext cx="9692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Authorization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7" name="Text 12"/>
          <p:cNvSpPr/>
          <p:nvPr/>
        </p:nvSpPr>
        <p:spPr>
          <a:xfrm>
            <a:off x="1115640" y="3575160"/>
            <a:ext cx="9673920" cy="2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2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Is this identity allowed to perform the operation?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Shape 13"/>
          <p:cNvSpPr/>
          <p:nvPr/>
        </p:nvSpPr>
        <p:spPr>
          <a:xfrm>
            <a:off x="914400" y="3904560"/>
            <a:ext cx="10058040" cy="712800"/>
          </a:xfrm>
          <a:prstGeom prst="roundRect">
            <a:avLst>
              <a:gd name="adj" fmla="val 10256"/>
            </a:avLst>
          </a:prstGeom>
          <a:solidFill>
            <a:srgbClr val="EAF6F5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9" name="Shape 14"/>
          <p:cNvSpPr/>
          <p:nvPr/>
        </p:nvSpPr>
        <p:spPr>
          <a:xfrm>
            <a:off x="914400" y="3904560"/>
            <a:ext cx="72720" cy="71280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0" name="Text 15"/>
          <p:cNvSpPr/>
          <p:nvPr/>
        </p:nvSpPr>
        <p:spPr>
          <a:xfrm>
            <a:off x="1115640" y="4069080"/>
            <a:ext cx="96922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Audit / policy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1" name="Text 16"/>
          <p:cNvSpPr/>
          <p:nvPr/>
        </p:nvSpPr>
        <p:spPr>
          <a:xfrm>
            <a:off x="1115640" y="4434840"/>
            <a:ext cx="9673920" cy="2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250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How is access recorded and constrained?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2" name="Text 17"/>
          <p:cNvSpPr/>
          <p:nvPr/>
        </p:nvSpPr>
        <p:spPr>
          <a:xfrm>
            <a:off x="914400" y="5166360"/>
            <a:ext cx="102409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Authentication answers “who?” • Authorization answers “what may they do?”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PlaceHolder 1"/>
          <p:cNvSpPr>
            <a:spLocks noGrp="1"/>
          </p:cNvSpPr>
          <p:nvPr>
            <p:ph type="sldNum" idx="25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4A79465D-EFFC-48B3-9486-237624A692BE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21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Network Security Essentials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5" name="Shape 1"/>
          <p:cNvSpPr/>
          <p:nvPr/>
        </p:nvSpPr>
        <p:spPr>
          <a:xfrm>
            <a:off x="731520" y="1325880"/>
            <a:ext cx="5120280" cy="102384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6" name="Shape 2"/>
          <p:cNvSpPr/>
          <p:nvPr/>
        </p:nvSpPr>
        <p:spPr>
          <a:xfrm>
            <a:off x="731520" y="1325880"/>
            <a:ext cx="72720" cy="102384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" name="Text 3"/>
          <p:cNvSpPr/>
          <p:nvPr/>
        </p:nvSpPr>
        <p:spPr>
          <a:xfrm>
            <a:off x="932760" y="1490400"/>
            <a:ext cx="4754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Use HTTPS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Text 4"/>
          <p:cNvSpPr/>
          <p:nvPr/>
        </p:nvSpPr>
        <p:spPr>
          <a:xfrm>
            <a:off x="932760" y="1856160"/>
            <a:ext cx="473616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Protect data in transit and authenticate the server.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9" name="Shape 5"/>
          <p:cNvSpPr/>
          <p:nvPr/>
        </p:nvSpPr>
        <p:spPr>
          <a:xfrm>
            <a:off x="6217920" y="1325880"/>
            <a:ext cx="5120280" cy="102384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Shape 6"/>
          <p:cNvSpPr/>
          <p:nvPr/>
        </p:nvSpPr>
        <p:spPr>
          <a:xfrm>
            <a:off x="6217920" y="1325880"/>
            <a:ext cx="72720" cy="102384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1" name="Text 7"/>
          <p:cNvSpPr/>
          <p:nvPr/>
        </p:nvSpPr>
        <p:spPr>
          <a:xfrm>
            <a:off x="6419160" y="1490400"/>
            <a:ext cx="4754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Protect secrets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Text 8"/>
          <p:cNvSpPr/>
          <p:nvPr/>
        </p:nvSpPr>
        <p:spPr>
          <a:xfrm>
            <a:off x="6419160" y="1856160"/>
            <a:ext cx="473616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Do not treat source code or client storage as a secure secret vault.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3" name="Shape 9"/>
          <p:cNvSpPr/>
          <p:nvPr/>
        </p:nvSpPr>
        <p:spPr>
          <a:xfrm>
            <a:off x="731520" y="2560320"/>
            <a:ext cx="5120280" cy="102384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4" name="Shape 10"/>
          <p:cNvSpPr/>
          <p:nvPr/>
        </p:nvSpPr>
        <p:spPr>
          <a:xfrm>
            <a:off x="731520" y="2560320"/>
            <a:ext cx="72720" cy="102384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5" name="Text 11"/>
          <p:cNvSpPr/>
          <p:nvPr/>
        </p:nvSpPr>
        <p:spPr>
          <a:xfrm>
            <a:off x="932760" y="2724840"/>
            <a:ext cx="4754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Validate responses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6" name="Text 12"/>
          <p:cNvSpPr/>
          <p:nvPr/>
        </p:nvSpPr>
        <p:spPr>
          <a:xfrm>
            <a:off x="932760" y="3090600"/>
            <a:ext cx="473616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Do not blindly trust remote data or assumptions about its structure.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7" name="Shape 13"/>
          <p:cNvSpPr/>
          <p:nvPr/>
        </p:nvSpPr>
        <p:spPr>
          <a:xfrm>
            <a:off x="6217920" y="2560320"/>
            <a:ext cx="5120280" cy="102384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8" name="Shape 14"/>
          <p:cNvSpPr/>
          <p:nvPr/>
        </p:nvSpPr>
        <p:spPr>
          <a:xfrm>
            <a:off x="6217920" y="2560320"/>
            <a:ext cx="72720" cy="102384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" name="Text 15"/>
          <p:cNvSpPr/>
          <p:nvPr/>
        </p:nvSpPr>
        <p:spPr>
          <a:xfrm>
            <a:off x="6419160" y="2724840"/>
            <a:ext cx="4754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Least privilege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0" name="Text 16"/>
          <p:cNvSpPr/>
          <p:nvPr/>
        </p:nvSpPr>
        <p:spPr>
          <a:xfrm>
            <a:off x="6419160" y="3090600"/>
            <a:ext cx="473616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Give identities only the access they need.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1" name="Shape 17"/>
          <p:cNvSpPr/>
          <p:nvPr/>
        </p:nvSpPr>
        <p:spPr>
          <a:xfrm>
            <a:off x="731520" y="3794760"/>
            <a:ext cx="5120280" cy="102384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2" name="Shape 18"/>
          <p:cNvSpPr/>
          <p:nvPr/>
        </p:nvSpPr>
        <p:spPr>
          <a:xfrm>
            <a:off x="731520" y="3794760"/>
            <a:ext cx="72720" cy="1023840"/>
          </a:xfrm>
          <a:prstGeom prst="rect">
            <a:avLst/>
          </a:prstGeom>
          <a:solidFill>
            <a:srgbClr val="B94A48"/>
          </a:solidFill>
          <a:ln w="12700">
            <a:solidFill>
              <a:srgbClr val="B94A4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" name="Text 19"/>
          <p:cNvSpPr/>
          <p:nvPr/>
        </p:nvSpPr>
        <p:spPr>
          <a:xfrm>
            <a:off x="932760" y="3959280"/>
            <a:ext cx="4754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Avoid sensitive logging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4" name="Text 20"/>
          <p:cNvSpPr/>
          <p:nvPr/>
        </p:nvSpPr>
        <p:spPr>
          <a:xfrm>
            <a:off x="932760" y="4325040"/>
            <a:ext cx="4736160" cy="338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92500"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Tokens, passwords, and sensitive personal data should not be casually recorded.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5" name="Text 21"/>
          <p:cNvSpPr/>
          <p:nvPr/>
        </p:nvSpPr>
        <p:spPr>
          <a:xfrm>
            <a:off x="658440" y="5925240"/>
            <a:ext cx="914040" cy="164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2F6B9A"/>
                </a:solidFill>
                <a:effectLst/>
                <a:uFillTx/>
                <a:latin typeface="Aptos"/>
              </a:rPr>
              <a:t>KEY IDEA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6" name="Text 22"/>
          <p:cNvSpPr/>
          <p:nvPr/>
        </p:nvSpPr>
        <p:spPr>
          <a:xfrm>
            <a:off x="1536120" y="5843160"/>
            <a:ext cx="98294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50" b="0" i="1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Security is an architectural property: it cannot be added safely as a cosmetic feature after networking is already designed.</a:t>
            </a:r>
            <a:endParaRPr lang="en-US" sz="11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7" name="PlaceHolder 1"/>
          <p:cNvSpPr>
            <a:spLocks noGrp="1"/>
          </p:cNvSpPr>
          <p:nvPr>
            <p:ph type="sldNum" idx="26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663FF183-102E-40B0-B0D0-7EE4CDDD30E3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22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Where Web API Integration Fits in the Application Architecture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9" name="Shape 1"/>
          <p:cNvSpPr/>
          <p:nvPr/>
        </p:nvSpPr>
        <p:spPr>
          <a:xfrm>
            <a:off x="1828800" y="1234440"/>
            <a:ext cx="8412120" cy="731160"/>
          </a:xfrm>
          <a:prstGeom prst="roundRect">
            <a:avLst>
              <a:gd name="adj" fmla="val 10000"/>
            </a:avLst>
          </a:prstGeom>
          <a:solidFill>
            <a:srgbClr val="EAF2F8"/>
          </a:solidFill>
          <a:ln w="1524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0" name="Text 2"/>
          <p:cNvSpPr/>
          <p:nvPr/>
        </p:nvSpPr>
        <p:spPr>
          <a:xfrm>
            <a:off x="2084760" y="1398960"/>
            <a:ext cx="210276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Presentation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1" name="Text 3"/>
          <p:cNvSpPr/>
          <p:nvPr/>
        </p:nvSpPr>
        <p:spPr>
          <a:xfrm>
            <a:off x="4206240" y="1398960"/>
            <a:ext cx="54860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Screens and user interaction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2" name="Shape 4"/>
          <p:cNvSpPr/>
          <p:nvPr/>
        </p:nvSpPr>
        <p:spPr>
          <a:xfrm>
            <a:off x="1828800" y="2212920"/>
            <a:ext cx="8412120" cy="731160"/>
          </a:xfrm>
          <a:prstGeom prst="roundRect">
            <a:avLst>
              <a:gd name="adj" fmla="val 10000"/>
            </a:avLst>
          </a:prstGeom>
          <a:solidFill>
            <a:srgbClr val="EAF6F5"/>
          </a:solidFill>
          <a:ln w="1524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3" name="Text 5"/>
          <p:cNvSpPr/>
          <p:nvPr/>
        </p:nvSpPr>
        <p:spPr>
          <a:xfrm>
            <a:off x="2084760" y="2377440"/>
            <a:ext cx="210276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Application / Domain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4" name="Text 6"/>
          <p:cNvSpPr/>
          <p:nvPr/>
        </p:nvSpPr>
        <p:spPr>
          <a:xfrm>
            <a:off x="4206240" y="2377440"/>
            <a:ext cx="54860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Use cases and business rules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5" name="Shape 7"/>
          <p:cNvSpPr/>
          <p:nvPr/>
        </p:nvSpPr>
        <p:spPr>
          <a:xfrm>
            <a:off x="1828800" y="3191400"/>
            <a:ext cx="8412120" cy="731160"/>
          </a:xfrm>
          <a:prstGeom prst="roundRect">
            <a:avLst>
              <a:gd name="adj" fmla="val 10000"/>
            </a:avLst>
          </a:prstGeom>
          <a:solidFill>
            <a:srgbClr val="FBF4E8"/>
          </a:solidFill>
          <a:ln w="1524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6" name="Text 8"/>
          <p:cNvSpPr/>
          <p:nvPr/>
        </p:nvSpPr>
        <p:spPr>
          <a:xfrm>
            <a:off x="2084760" y="3355920"/>
            <a:ext cx="210276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Data / Integration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7" name="Text 9"/>
          <p:cNvSpPr/>
          <p:nvPr/>
        </p:nvSpPr>
        <p:spPr>
          <a:xfrm>
            <a:off x="4206240" y="3355920"/>
            <a:ext cx="54860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API clients, repositories, local persistence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8" name="Shape 10"/>
          <p:cNvSpPr/>
          <p:nvPr/>
        </p:nvSpPr>
        <p:spPr>
          <a:xfrm>
            <a:off x="1828800" y="4169520"/>
            <a:ext cx="8412120" cy="731160"/>
          </a:xfrm>
          <a:prstGeom prst="roundRect">
            <a:avLst>
              <a:gd name="adj" fmla="val 10000"/>
            </a:avLst>
          </a:prstGeom>
          <a:solidFill>
            <a:srgbClr val="EEF2F6"/>
          </a:solidFill>
          <a:ln w="15240">
            <a:solidFill>
              <a:srgbClr val="5E6B7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9" name="Text 11"/>
          <p:cNvSpPr/>
          <p:nvPr/>
        </p:nvSpPr>
        <p:spPr>
          <a:xfrm>
            <a:off x="2084760" y="4334400"/>
            <a:ext cx="210276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External Systems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12"/>
          <p:cNvSpPr/>
          <p:nvPr/>
        </p:nvSpPr>
        <p:spPr>
          <a:xfrm>
            <a:off x="4206240" y="4334400"/>
            <a:ext cx="5486040" cy="18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Web APIs, identity, databases, services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 13"/>
          <p:cNvSpPr/>
          <p:nvPr/>
        </p:nvSpPr>
        <p:spPr>
          <a:xfrm>
            <a:off x="914400" y="5394960"/>
            <a:ext cx="1024092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The UI should not need to understand HTTP details; integration responsibilities belong in a dedicated layer.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PlaceHolder 1"/>
          <p:cNvSpPr>
            <a:spLocks noGrp="1"/>
          </p:cNvSpPr>
          <p:nvPr>
            <p:ph type="sldNum" idx="27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801DC8CC-A0DE-49DD-B8D2-DAA0BC74787D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23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Case Study: University Student Mobile Application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4" name="Shape 1"/>
          <p:cNvSpPr/>
          <p:nvPr/>
        </p:nvSpPr>
        <p:spPr>
          <a:xfrm>
            <a:off x="685800" y="1371600"/>
            <a:ext cx="2331360" cy="1508400"/>
          </a:xfrm>
          <a:prstGeom prst="roundRect">
            <a:avLst>
              <a:gd name="adj" fmla="val 4848"/>
            </a:avLst>
          </a:prstGeom>
          <a:solidFill>
            <a:srgbClr val="EAF2F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5" name="Shape 2"/>
          <p:cNvSpPr/>
          <p:nvPr/>
        </p:nvSpPr>
        <p:spPr>
          <a:xfrm>
            <a:off x="685800" y="1371600"/>
            <a:ext cx="72720" cy="150840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6" name="Text 3"/>
          <p:cNvSpPr/>
          <p:nvPr/>
        </p:nvSpPr>
        <p:spPr>
          <a:xfrm>
            <a:off x="887040" y="1536120"/>
            <a:ext cx="1965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Student App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Text 4"/>
          <p:cNvSpPr/>
          <p:nvPr/>
        </p:nvSpPr>
        <p:spPr>
          <a:xfrm>
            <a:off x="887040" y="1901880"/>
            <a:ext cx="194724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View courses, grades, schedule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8" name="Shape 5"/>
          <p:cNvSpPr/>
          <p:nvPr/>
        </p:nvSpPr>
        <p:spPr>
          <a:xfrm>
            <a:off x="3044880" y="2130480"/>
            <a:ext cx="384120" cy="360"/>
          </a:xfrm>
          <a:prstGeom prst="line">
            <a:avLst/>
          </a:prstGeom>
          <a:ln w="27940">
            <a:solidFill>
              <a:srgbClr val="5E6B7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9" name="Shape 6"/>
          <p:cNvSpPr/>
          <p:nvPr/>
        </p:nvSpPr>
        <p:spPr>
          <a:xfrm>
            <a:off x="3520440" y="1371600"/>
            <a:ext cx="2331360" cy="1508400"/>
          </a:xfrm>
          <a:prstGeom prst="roundRect">
            <a:avLst>
              <a:gd name="adj" fmla="val 4848"/>
            </a:avLst>
          </a:prstGeom>
          <a:solidFill>
            <a:srgbClr val="EAF6F5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0" name="Shape 7"/>
          <p:cNvSpPr/>
          <p:nvPr/>
        </p:nvSpPr>
        <p:spPr>
          <a:xfrm>
            <a:off x="3520440" y="1371600"/>
            <a:ext cx="72720" cy="1508400"/>
          </a:xfrm>
          <a:prstGeom prst="rect">
            <a:avLst/>
          </a:prstGeom>
          <a:solidFill>
            <a:srgbClr val="2F7C7A"/>
          </a:solidFill>
          <a:ln w="12700">
            <a:solidFill>
              <a:srgbClr val="2F7C7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" name="Text 8"/>
          <p:cNvSpPr/>
          <p:nvPr/>
        </p:nvSpPr>
        <p:spPr>
          <a:xfrm>
            <a:off x="3721680" y="1536120"/>
            <a:ext cx="1965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API Gateway / Server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2" name="Text 9"/>
          <p:cNvSpPr/>
          <p:nvPr/>
        </p:nvSpPr>
        <p:spPr>
          <a:xfrm>
            <a:off x="3721680" y="1901880"/>
            <a:ext cx="194724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Authentication, business rules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3" name="Shape 10"/>
          <p:cNvSpPr/>
          <p:nvPr/>
        </p:nvSpPr>
        <p:spPr>
          <a:xfrm>
            <a:off x="5879520" y="2130480"/>
            <a:ext cx="384120" cy="360"/>
          </a:xfrm>
          <a:prstGeom prst="line">
            <a:avLst/>
          </a:prstGeom>
          <a:ln w="27940">
            <a:solidFill>
              <a:srgbClr val="5E6B7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4640" rIns="90000" bIns="-4464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4" name="Shape 11"/>
          <p:cNvSpPr/>
          <p:nvPr/>
        </p:nvSpPr>
        <p:spPr>
          <a:xfrm>
            <a:off x="6400800" y="1371600"/>
            <a:ext cx="2331360" cy="1508400"/>
          </a:xfrm>
          <a:prstGeom prst="roundRect">
            <a:avLst>
              <a:gd name="adj" fmla="val 4848"/>
            </a:avLst>
          </a:prstGeom>
          <a:solidFill>
            <a:srgbClr val="FBF4E8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5" name="Shape 12"/>
          <p:cNvSpPr/>
          <p:nvPr/>
        </p:nvSpPr>
        <p:spPr>
          <a:xfrm>
            <a:off x="6400800" y="1371600"/>
            <a:ext cx="72720" cy="1508400"/>
          </a:xfrm>
          <a:prstGeom prst="rect">
            <a:avLst/>
          </a:prstGeom>
          <a:solidFill>
            <a:srgbClr val="B7791F"/>
          </a:solidFill>
          <a:ln w="12700">
            <a:solidFill>
              <a:srgbClr val="B7791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" name="Text 13"/>
          <p:cNvSpPr/>
          <p:nvPr/>
        </p:nvSpPr>
        <p:spPr>
          <a:xfrm>
            <a:off x="6602040" y="1536120"/>
            <a:ext cx="1965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University Services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7" name="Text 14"/>
          <p:cNvSpPr/>
          <p:nvPr/>
        </p:nvSpPr>
        <p:spPr>
          <a:xfrm>
            <a:off x="6602040" y="1901880"/>
            <a:ext cx="194724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Academic records, timetable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8" name="Shape 15"/>
          <p:cNvSpPr/>
          <p:nvPr/>
        </p:nvSpPr>
        <p:spPr>
          <a:xfrm>
            <a:off x="9189720" y="1371600"/>
            <a:ext cx="2331360" cy="1508400"/>
          </a:xfrm>
          <a:prstGeom prst="roundRect">
            <a:avLst>
              <a:gd name="adj" fmla="val 4848"/>
            </a:avLst>
          </a:prstGeom>
          <a:solidFill>
            <a:srgbClr val="EEF2F6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9" name="Shape 16"/>
          <p:cNvSpPr/>
          <p:nvPr/>
        </p:nvSpPr>
        <p:spPr>
          <a:xfrm>
            <a:off x="9189720" y="1371600"/>
            <a:ext cx="72720" cy="1508400"/>
          </a:xfrm>
          <a:prstGeom prst="rect">
            <a:avLst/>
          </a:prstGeom>
          <a:solidFill>
            <a:srgbClr val="5E6B7C"/>
          </a:solidFill>
          <a:ln w="12700">
            <a:solidFill>
              <a:srgbClr val="5E6B7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" name="Text 17"/>
          <p:cNvSpPr/>
          <p:nvPr/>
        </p:nvSpPr>
        <p:spPr>
          <a:xfrm>
            <a:off x="9390960" y="1536120"/>
            <a:ext cx="1965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Local Cache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Text 18"/>
          <p:cNvSpPr/>
          <p:nvPr/>
        </p:nvSpPr>
        <p:spPr>
          <a:xfrm>
            <a:off x="9390960" y="1901880"/>
            <a:ext cx="194724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Recent schedule / profile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2" name="Shape 19"/>
          <p:cNvSpPr/>
          <p:nvPr/>
        </p:nvSpPr>
        <p:spPr>
          <a:xfrm>
            <a:off x="8138160" y="2971800"/>
            <a:ext cx="360" cy="1097280"/>
          </a:xfrm>
          <a:prstGeom prst="line">
            <a:avLst/>
          </a:prstGeom>
          <a:ln w="27940">
            <a:solidFill>
              <a:srgbClr val="5E6B7C"/>
            </a:solidFill>
            <a:round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 anchorCtr="1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Shape 20"/>
          <p:cNvSpPr/>
          <p:nvPr/>
        </p:nvSpPr>
        <p:spPr>
          <a:xfrm>
            <a:off x="6720840" y="4114800"/>
            <a:ext cx="2834280" cy="1005480"/>
          </a:xfrm>
          <a:prstGeom prst="roundRect">
            <a:avLst>
              <a:gd name="adj" fmla="val 7273"/>
            </a:avLst>
          </a:prstGeom>
          <a:solidFill>
            <a:srgbClr val="EEF2F6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4" name="Shape 21"/>
          <p:cNvSpPr/>
          <p:nvPr/>
        </p:nvSpPr>
        <p:spPr>
          <a:xfrm>
            <a:off x="6720840" y="4114800"/>
            <a:ext cx="72720" cy="1005480"/>
          </a:xfrm>
          <a:prstGeom prst="rect">
            <a:avLst/>
          </a:prstGeom>
          <a:solidFill>
            <a:srgbClr val="5E6B7C"/>
          </a:solidFill>
          <a:ln w="12700">
            <a:solidFill>
              <a:srgbClr val="5E6B7C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" name="Text 22"/>
          <p:cNvSpPr/>
          <p:nvPr/>
        </p:nvSpPr>
        <p:spPr>
          <a:xfrm>
            <a:off x="6922080" y="4279320"/>
            <a:ext cx="24685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Offline experience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6" name="Text 23"/>
          <p:cNvSpPr/>
          <p:nvPr/>
        </p:nvSpPr>
        <p:spPr>
          <a:xfrm>
            <a:off x="6922080" y="4645080"/>
            <a:ext cx="245016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fontScale="77500" lnSpcReduction="1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Show cached information when appropriate and clearly indicate freshness.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Shape 24"/>
          <p:cNvSpPr/>
          <p:nvPr/>
        </p:nvSpPr>
        <p:spPr>
          <a:xfrm>
            <a:off x="868680" y="3977640"/>
            <a:ext cx="5028840" cy="1234080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8" name="Shape 25"/>
          <p:cNvSpPr/>
          <p:nvPr/>
        </p:nvSpPr>
        <p:spPr>
          <a:xfrm>
            <a:off x="868680" y="3977640"/>
            <a:ext cx="72720" cy="1234080"/>
          </a:xfrm>
          <a:prstGeom prst="rect">
            <a:avLst/>
          </a:prstGeom>
          <a:solidFill>
            <a:srgbClr val="2F6B9A"/>
          </a:solidFill>
          <a:ln w="12700">
            <a:solidFill>
              <a:srgbClr val="2F6B9A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" name="Text 26"/>
          <p:cNvSpPr/>
          <p:nvPr/>
        </p:nvSpPr>
        <p:spPr>
          <a:xfrm>
            <a:off x="1069920" y="4142160"/>
            <a:ext cx="46630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Architectural questions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Text 27"/>
          <p:cNvSpPr/>
          <p:nvPr/>
        </p:nvSpPr>
        <p:spPr>
          <a:xfrm>
            <a:off x="1069920" y="4507920"/>
            <a:ext cx="464472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 lnSpcReduction="9999"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What data is authoritative? What can be cached? What happens when connectivity disappears? Which operations are safe to retry?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1" name="PlaceHolder 1"/>
          <p:cNvSpPr>
            <a:spLocks noGrp="1"/>
          </p:cNvSpPr>
          <p:nvPr>
            <p:ph type="sldNum" idx="28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97ACCE15-151A-4498-86B5-462C3DC5EF35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24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Text 0"/>
          <p:cNvSpPr/>
          <p:nvPr/>
        </p:nvSpPr>
        <p:spPr>
          <a:xfrm>
            <a:off x="567000" y="384120"/>
            <a:ext cx="1101816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500" b="1" u="none" strike="noStrike">
                <a:solidFill>
                  <a:srgbClr val="172033"/>
                </a:solidFill>
                <a:effectLst/>
                <a:uFillTx/>
                <a:latin typeface="Aptos Display"/>
                <a:ea typeface="Aptos Display"/>
              </a:rPr>
              <a:t>Lecture Summary &amp; Review Questions</a:t>
            </a:r>
            <a:endParaRPr lang="en-US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3" name="Text 1"/>
          <p:cNvSpPr/>
          <p:nvPr/>
        </p:nvSpPr>
        <p:spPr>
          <a:xfrm>
            <a:off x="731520" y="1234440"/>
            <a:ext cx="6446160" cy="3474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360" tIns="360" rIns="360" bIns="360" anchor="ctr">
            <a:normAutofit/>
          </a:bodyPr>
          <a:lstStyle/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Mobile networking connects the app to distributed services.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HTTP defines a standard request–response model for web APIs.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REST emphasizes resources, representations, and predictable HTTP semantics.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Asynchronous operations require explicit loading, success, empty, and failure states.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Reliability depends on timeouts, selective retries, caching, and efficient data transfer.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172033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Security and API contracts must be considered at the architecture level.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4" name="Shape 2"/>
          <p:cNvSpPr/>
          <p:nvPr/>
        </p:nvSpPr>
        <p:spPr>
          <a:xfrm>
            <a:off x="7406640" y="1234440"/>
            <a:ext cx="3885840" cy="3520080"/>
          </a:xfrm>
          <a:prstGeom prst="roundRect">
            <a:avLst>
              <a:gd name="adj" fmla="val 2078"/>
            </a:avLst>
          </a:prstGeom>
          <a:solidFill>
            <a:srgbClr val="EEF2F6"/>
          </a:solidFill>
          <a:ln w="12700">
            <a:solidFill>
              <a:srgbClr val="D7DEE8"/>
            </a:solidFill>
            <a:round/>
          </a:ln>
          <a:effectLst>
            <a:outerShdw blurRad="12600" dist="12218" dir="27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Shape 3"/>
          <p:cNvSpPr/>
          <p:nvPr/>
        </p:nvSpPr>
        <p:spPr>
          <a:xfrm>
            <a:off x="7406640" y="1234440"/>
            <a:ext cx="72720" cy="3520080"/>
          </a:xfrm>
          <a:prstGeom prst="rect">
            <a:avLst/>
          </a:prstGeom>
          <a:solidFill>
            <a:srgbClr val="163A5F"/>
          </a:solidFill>
          <a:ln w="12700">
            <a:solidFill>
              <a:srgbClr val="163A5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6" name="Text 4"/>
          <p:cNvSpPr/>
          <p:nvPr/>
        </p:nvSpPr>
        <p:spPr>
          <a:xfrm>
            <a:off x="7607880" y="1398960"/>
            <a:ext cx="352008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72033"/>
                </a:solidFill>
                <a:effectLst/>
                <a:uFillTx/>
                <a:latin typeface="Aptos"/>
              </a:rPr>
              <a:t>Review Questions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Text 5"/>
          <p:cNvSpPr/>
          <p:nvPr/>
        </p:nvSpPr>
        <p:spPr>
          <a:xfrm>
            <a:off x="7607880" y="1764720"/>
            <a:ext cx="3501720" cy="283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rm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1. Why is mobile networking different from desktop networking?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2. What is the role of HTTP status codes?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3. Why should API integration be separated from presentation logic?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50" b="0" u="none" strike="noStrike">
                <a:solidFill>
                  <a:srgbClr val="5E6B7C"/>
                </a:solidFill>
                <a:effectLst/>
                <a:uFillTx/>
                <a:latin typeface="Aptos"/>
              </a:rPr>
              <a:t>4. When is a retry appropriate—and when is it dangerous?</a:t>
            </a:r>
            <a:endParaRPr lang="en-US" sz="12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8" name="Text 6"/>
          <p:cNvSpPr/>
          <p:nvPr/>
        </p:nvSpPr>
        <p:spPr>
          <a:xfrm>
            <a:off x="914400" y="5166360"/>
            <a:ext cx="102409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50" b="1" u="none" strike="noStrike">
                <a:solidFill>
                  <a:srgbClr val="163A5F"/>
                </a:solidFill>
                <a:effectLst/>
                <a:uFillTx/>
                <a:latin typeface="Aptos"/>
              </a:rPr>
              <a:t>Discussion: Design the networking strategy for a university mobile app that must remain useful when the phone temporarily loses connectivity.</a:t>
            </a:r>
            <a:endParaRPr lang="en-US" sz="15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PlaceHolder 1"/>
          <p:cNvSpPr>
            <a:spLocks noGrp="1"/>
          </p:cNvSpPr>
          <p:nvPr>
            <p:ph type="sldNum" idx="29"/>
          </p:nvPr>
        </p:nvSpPr>
        <p:spPr>
          <a:xfrm>
            <a:off x="11814120" y="6428160"/>
            <a:ext cx="799560" cy="2995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defTabSz="914400">
              <a:lnSpc>
                <a:spcPct val="100000"/>
              </a:lnSpc>
              <a:buNone/>
              <a:def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fld id="{2C4EF591-FEC1-4C2B-9F56-C47D5B75DC98}" type="slidenum"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ptos"/>
                <a:ea typeface="Aptos"/>
              </a:rPr>
              <a:t>25</a:t>
            </a:fld>
            <a:endParaRPr lang="en-US" sz="8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1909</Words>
  <Application>Microsoft Office PowerPoint</Application>
  <PresentationFormat>Widescreen</PresentationFormat>
  <Paragraphs>384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Aptos</vt:lpstr>
      <vt:lpstr>Aptos Display</vt:lpstr>
      <vt:lpstr>Arial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Department of Information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sipan</dc:creator>
  <cp:lastModifiedBy>sipan hameed</cp:lastModifiedBy>
  <cp:revision>1</cp:revision>
  <dcterms:modified xsi:type="dcterms:W3CDTF">2026-10-19T22:09:41Z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2026-09-14T16:22:00Z</dcterms:created>
  <dc:creator>Mobile Application Development II</dc:creator>
  <dc:description/>
  <dc:language>en-US</dc:language>
  <cp:lastModifiedBy>Mobile Application Development II</cp:lastModifiedBy>
  <dcterms:modified xsi:type="dcterms:W3CDTF">2026-09-14T16:22:00Z</dcterms:modified>
  <cp:revision>1</cp:revision>
  <dc:subject>Week 4 Theory - Networking &amp; Web API Integration</dc:subject>
  <dc:title>Mobile Application Development II — Week 4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25</vt:r8>
  </property>
  <property fmtid="{D5CDD505-2E9C-101B-9397-08002B2CF9AE}" pid="3" name="PresentationFormat">
    <vt:lpwstr>On-screen Show (16:9)</vt:lpwstr>
  </property>
  <property fmtid="{D5CDD505-2E9C-101B-9397-08002B2CF9AE}" pid="4" name="Slides">
    <vt:r8>25</vt:r8>
  </property>
</Properties>
</file>