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8" autoAdjust="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9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pan.dev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162640"/>
                </a:solidFill>
                <a:latin typeface="Aptos"/>
              </a:defRPr>
            </a:pPr>
            <a:r>
              <a:t>Data Persistence &amp; Local Storage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560320"/>
            <a:ext cx="436292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5C6674"/>
                </a:solidFill>
                <a:latin typeface="Aptos"/>
              </a:defRPr>
            </a:pPr>
            <a:r>
              <a:rPr dirty="0"/>
              <a:t>Mobile Application Development II</a:t>
            </a:r>
            <a:br>
              <a:rPr dirty="0"/>
            </a:br>
            <a:r>
              <a:rPr dirty="0"/>
              <a:t>4th Year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AB5681-BDD1-2467-531A-057282079C7A}"/>
              </a:ext>
            </a:extLst>
          </p:cNvPr>
          <p:cNvSpPr txBox="1"/>
          <p:nvPr/>
        </p:nvSpPr>
        <p:spPr>
          <a:xfrm>
            <a:off x="612648" y="3444944"/>
            <a:ext cx="6242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Lecture - 3 -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4D3A9E-C233-ACF9-6E67-3B73E776116D}"/>
              </a:ext>
            </a:extLst>
          </p:cNvPr>
          <p:cNvSpPr txBox="1"/>
          <p:nvPr/>
        </p:nvSpPr>
        <p:spPr>
          <a:xfrm>
            <a:off x="5824570" y="372335"/>
            <a:ext cx="6241054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Technical College of Zakho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ctr">
              <a:lnSpc>
                <a:spcPct val="15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Computer Information Systems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A9BBBE6-7C28-6484-E485-0153F7144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5043" y="-73043"/>
            <a:ext cx="1746652" cy="1746652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11D6442C-2679-43F0-9B97-4F1B71D4826F}"/>
              </a:ext>
            </a:extLst>
          </p:cNvPr>
          <p:cNvSpPr txBox="1">
            <a:spLocks/>
          </p:cNvSpPr>
          <p:nvPr/>
        </p:nvSpPr>
        <p:spPr>
          <a:xfrm>
            <a:off x="731520" y="4646939"/>
            <a:ext cx="8689976" cy="13715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Sipan M. Hameed</a:t>
            </a:r>
          </a:p>
          <a:p>
            <a:pPr marL="0" indent="0">
              <a:buNone/>
            </a:pP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https://www.sipan.dev/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Learning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By the end of this lecture, students should be able to: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3/25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rPr dirty="0"/>
              <a:t>• Distinguish transient, persistent, cached, and synchronized data.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rPr dirty="0"/>
              <a:t>• Compare key-value, file, relational, and NoSQL storage approaches.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rPr dirty="0"/>
              <a:t>• Explain local databases, transactions, indexing, and data modeling.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rPr dirty="0"/>
              <a:t>• Discuss offline-first design, consistency, security, backup, and data lifecycle.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What Is Data Persistence?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rPr dirty="0"/>
              <a:t>Persistence means retaining data after the immediate execution context ends.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4/25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Memory-only data disappears when the relevant process or state is lost.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Persistent data survives application restarts and can be restored later.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The persistence boundary is where application state becomes durable storage.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rPr dirty="0"/>
              <a:t>Transient vs Persistent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Not every piece of information deserves durable storage.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5/25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Transient: screen state, temporary input, animation state.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Persistent: user preferences, saved records, application settings.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Cached: reusable data retained mainly to improve speed or reduce network calls.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Synchronized: local data intended to converge with a remote source.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The Mobile Storage Spectrum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Storage mechanisms differ in structure, query power, durability, and complexity.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6/25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920240"/>
            <a:ext cx="214884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920240"/>
            <a:ext cx="73152" cy="2240280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8" y="2075688"/>
            <a:ext cx="180136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rPr dirty="0"/>
              <a:t>Key-Value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2487168"/>
            <a:ext cx="180136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rPr dirty="0"/>
              <a:t>Small values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11880" y="1920240"/>
            <a:ext cx="214884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611880" y="1920240"/>
            <a:ext cx="73152" cy="2240280"/>
          </a:xfrm>
          <a:prstGeom prst="rect">
            <a:avLst/>
          </a:prstGeom>
          <a:solidFill>
            <a:srgbClr val="C47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13048" y="2075688"/>
            <a:ext cx="1828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Files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3048" y="2487168"/>
            <a:ext cx="180136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Media / artifacts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46520" y="1920240"/>
            <a:ext cx="214884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46520" y="1920240"/>
            <a:ext cx="73152" cy="224028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47688" y="2075688"/>
            <a:ext cx="1828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Database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47688" y="2487168"/>
            <a:ext cx="180136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Structured records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281160" y="1920240"/>
            <a:ext cx="214884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281160" y="1920240"/>
            <a:ext cx="73152" cy="2240280"/>
          </a:xfrm>
          <a:prstGeom prst="rect">
            <a:avLst/>
          </a:prstGeom>
          <a:solidFill>
            <a:srgbClr val="5C66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82328" y="2075688"/>
            <a:ext cx="1828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Remote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82328" y="2487168"/>
            <a:ext cx="180136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Shared / synced data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Choosing a Storage Mechanism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The decision should follow the data requirements—not the technology trend.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7/25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rPr dirty="0"/>
              <a:t>• How large is the data?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rPr dirty="0"/>
              <a:t>• How structured and relational is it?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rPr dirty="0"/>
              <a:t>• How often is it read or updated?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rPr dirty="0"/>
              <a:t>• Does it require searching, sorting, filtering, or transactions?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rPr dirty="0"/>
              <a:t>• Is the data sensitive or shareable?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Key-Value Storage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A lightweight model based on key → value pairs.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8/25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600200"/>
            <a:ext cx="47548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1600200"/>
            <a:ext cx="73152" cy="868680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" y="1755648"/>
            <a:ext cx="4434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rPr dirty="0"/>
              <a:t>Preferences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2167128"/>
            <a:ext cx="4407408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Theme, language, flags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2743200"/>
            <a:ext cx="47548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14400" y="2743200"/>
            <a:ext cx="73152" cy="868680"/>
          </a:xfrm>
          <a:prstGeom prst="rect">
            <a:avLst/>
          </a:prstGeom>
          <a:solidFill>
            <a:srgbClr val="C47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15568" y="2898648"/>
            <a:ext cx="4434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Document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3310128"/>
            <a:ext cx="4407408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PDF, image, export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3886200"/>
            <a:ext cx="47548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14400" y="3886200"/>
            <a:ext cx="73152" cy="86868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15568" y="4041648"/>
            <a:ext cx="4434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rPr dirty="0"/>
              <a:t>Structured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" y="4453128"/>
            <a:ext cx="4407408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Records, relations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5029200"/>
            <a:ext cx="47548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4400" y="5029200"/>
            <a:ext cx="73152" cy="868680"/>
          </a:xfrm>
          <a:prstGeom prst="rect">
            <a:avLst/>
          </a:prstGeom>
          <a:solidFill>
            <a:srgbClr val="5C66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15568" y="5184648"/>
            <a:ext cx="4434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Remote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" y="5596128"/>
            <a:ext cx="4407408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Shared source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1600200"/>
            <a:ext cx="47548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5C6674"/>
                </a:solidFill>
                <a:latin typeface="Aptos"/>
              </a:defRPr>
            </a:pPr>
            <a:r>
              <a:t>• Useful for preferences, flags, small configuration values, and simple user settings.</a:t>
            </a:r>
          </a:p>
          <a:p>
            <a:pPr>
              <a:spcAft>
                <a:spcPts val="900"/>
              </a:spcAft>
              <a:defRPr sz="1600">
                <a:solidFill>
                  <a:srgbClr val="5C6674"/>
                </a:solidFill>
                <a:latin typeface="Aptos"/>
              </a:defRPr>
            </a:pPr>
            <a:r>
              <a:t>• Fast and conceptually simple.</a:t>
            </a:r>
          </a:p>
          <a:p>
            <a:pPr>
              <a:spcAft>
                <a:spcPts val="900"/>
              </a:spcAft>
              <a:defRPr sz="1600">
                <a:solidFill>
                  <a:srgbClr val="5C6674"/>
                </a:solidFill>
                <a:latin typeface="Aptos"/>
              </a:defRPr>
            </a:pPr>
            <a:r>
              <a:t>• Poor fit for complex relationships or advanced queries.</a:t>
            </a:r>
          </a:p>
          <a:p>
            <a:pPr>
              <a:spcAft>
                <a:spcPts val="900"/>
              </a:spcAft>
              <a:defRPr sz="1600">
                <a:solidFill>
                  <a:srgbClr val="5C6674"/>
                </a:solidFill>
                <a:latin typeface="Aptos"/>
              </a:defRPr>
            </a:pPr>
            <a:r>
              <a:t>• Data modeling discipline is still required as the number of keys grows.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File-Based Storage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Files represent data as independent documents or binary artifacts.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9/25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Well suited to images, PDFs, exported reports, audio, and other large objects.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Supports application-specific file formats and directory structures.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Finding relationships and performing complex queries is difficult.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File corruption, naming, access control, and cleanup must be managed.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rPr dirty="0"/>
              <a:t>Relational Databases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Relational systems organize information into tables connected through defined relationships.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10/25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600200"/>
            <a:ext cx="493776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1600200"/>
            <a:ext cx="73152" cy="406908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" y="1755648"/>
            <a:ext cx="46177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Model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2167128"/>
            <a:ext cx="4590288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Tables + keys + relationships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600200"/>
            <a:ext cx="493776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60" y="1600200"/>
            <a:ext cx="73152" cy="406908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0528" y="1755648"/>
            <a:ext cx="46177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Strengths / Trade-offs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0528" y="2167128"/>
            <a:ext cx="4590288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Tables contain records and attributes.</a:t>
            </a:r>
          </a:p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Primary keys identify records; foreign keys express relationships.</a:t>
            </a:r>
          </a:p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Structured Query Language concepts support filtering, joins, aggregation, and transactions.</a:t>
            </a:r>
          </a:p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Normalization reduces unnecessary duplication while preserving integrity.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NoSQL &amp; Document-Oriented Storage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NoSQL approaches relax some relational assumptions to support flexible or specialized data models.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11/25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600200"/>
            <a:ext cx="493776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1600200"/>
            <a:ext cx="73152" cy="4069080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" y="1755648"/>
            <a:ext cx="46177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Model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2167128"/>
            <a:ext cx="4590288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Documents + flexible structure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600200"/>
            <a:ext cx="493776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60" y="1600200"/>
            <a:ext cx="73152" cy="4069080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0528" y="1755648"/>
            <a:ext cx="46177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Strengths / Trade-offs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0528" y="2167128"/>
            <a:ext cx="4590288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Document stores group related fields into document-shaped records.</a:t>
            </a:r>
          </a:p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Schema flexibility can accelerate evolving application requirements.</a:t>
            </a:r>
          </a:p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Trade-offs may include weaker relational capabilities or different consistency models.</a:t>
            </a:r>
          </a:p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Choose according to access patterns and workload—not simply “SQL vs NoSQL.”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Data Modeling for Mobile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A useful model reflects the domain and the way the app accesses data.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12/25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Identify entities, attributes, and relationships.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Define identifiers and ownership.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Separate stable domain data from UI-specific state.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Design for expected queries and updates.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Avoid storing duplicate facts without a clear synchronization strategy.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Normalization &amp; Denormalization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Data duplication can either harm integrity or improve read performance.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13/25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Normalization separates repeated data into related structures.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Benefits: consistency, reduced redundancy, clearer integrity rules.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Denormalization intentionally duplicates data for simpler or faster reads.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The trade-off is additional update complexity and synchronization risk.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Transactions &amp; Data Integrity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A transaction groups related updates so the database can preserve a valid state.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14/25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Atomicity: all required changes succeed or none are applied.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Consistency: rules and constraints remain valid.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Isolation: concurrent operations do not interfere incorrectly.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Durability: committed changes remain persistent.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Indexes &amp; Query 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Indexes help storage systems find data efficiently.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15/25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057400"/>
            <a:ext cx="29718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057400"/>
            <a:ext cx="73152" cy="141732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2212848"/>
            <a:ext cx="26517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2624328"/>
            <a:ext cx="262432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Find the needed record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822191" y="2770632"/>
            <a:ext cx="658369" cy="0"/>
          </a:xfrm>
          <a:prstGeom prst="line">
            <a:avLst/>
          </a:prstGeom>
          <a:ln w="27940">
            <a:solidFill>
              <a:srgbClr val="2D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572000" y="2057400"/>
            <a:ext cx="29718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72000" y="2057400"/>
            <a:ext cx="73152" cy="1417320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73168" y="2212848"/>
            <a:ext cx="26517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Index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3168" y="2624328"/>
            <a:ext cx="262432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Narrow the search space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571231" y="2770632"/>
            <a:ext cx="658369" cy="0"/>
          </a:xfrm>
          <a:prstGeom prst="line">
            <a:avLst/>
          </a:prstGeom>
          <a:ln w="27940">
            <a:solidFill>
              <a:srgbClr val="2982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8321040" y="2057400"/>
            <a:ext cx="29718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321040" y="2057400"/>
            <a:ext cx="73152" cy="1417320"/>
          </a:xfrm>
          <a:prstGeom prst="rect">
            <a:avLst/>
          </a:prstGeom>
          <a:solidFill>
            <a:srgbClr val="4C8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22208" y="2212848"/>
            <a:ext cx="26517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Result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22208" y="2624328"/>
            <a:ext cx="262432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Return matching rows/documents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069080"/>
            <a:ext cx="100584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5C6674"/>
                </a:solidFill>
                <a:latin typeface="Aptos"/>
              </a:defRPr>
            </a:pPr>
            <a:r>
              <a:t>• Indexes accelerate common search, sort, and lookup operations.</a:t>
            </a:r>
          </a:p>
          <a:p>
            <a:pPr>
              <a:spcAft>
                <a:spcPts val="900"/>
              </a:spcAft>
              <a:defRPr sz="1500">
                <a:solidFill>
                  <a:srgbClr val="5C6674"/>
                </a:solidFill>
                <a:latin typeface="Aptos"/>
              </a:defRPr>
            </a:pPr>
            <a:r>
              <a:t>• They consume additional storage and increase write/update cost.</a:t>
            </a:r>
          </a:p>
          <a:p>
            <a:pPr>
              <a:spcAft>
                <a:spcPts val="900"/>
              </a:spcAft>
              <a:defRPr sz="1500">
                <a:solidFill>
                  <a:srgbClr val="5C6674"/>
                </a:solidFill>
                <a:latin typeface="Aptos"/>
              </a:defRPr>
            </a:pPr>
            <a:r>
              <a:t>• Index only fields that support important access patterns.</a:t>
            </a:r>
          </a:p>
          <a:p>
            <a:pPr>
              <a:spcAft>
                <a:spcPts val="900"/>
              </a:spcAft>
              <a:defRPr sz="1500">
                <a:solidFill>
                  <a:srgbClr val="5C6674"/>
                </a:solidFill>
                <a:latin typeface="Aptos"/>
              </a:defRPr>
            </a:pPr>
            <a:r>
              <a:t>• Poorly designed queries can remain slow even when indexes exist.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Caching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A cache stores frequently or recently used data to reduce latency and repeated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16/25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45920"/>
            <a:ext cx="306324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645920"/>
            <a:ext cx="73152" cy="2377440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8" y="180136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Cache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2212848"/>
            <a:ext cx="2715768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Fast local copy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1645920"/>
            <a:ext cx="306324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72000" y="1645920"/>
            <a:ext cx="73152" cy="237744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73168" y="180136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Source of Truth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3168" y="2212848"/>
            <a:ext cx="2715768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Authoritative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66760" y="1645920"/>
            <a:ext cx="306324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366760" y="1645920"/>
            <a:ext cx="73152" cy="2377440"/>
          </a:xfrm>
          <a:prstGeom prst="rect">
            <a:avLst/>
          </a:prstGeom>
          <a:solidFill>
            <a:srgbClr val="C47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67928" y="180136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Invalidation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67928" y="2212848"/>
            <a:ext cx="2715768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When cached data is stale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858768" y="2816352"/>
            <a:ext cx="667512" cy="0"/>
          </a:xfrm>
          <a:prstGeom prst="line">
            <a:avLst/>
          </a:prstGeom>
          <a:ln w="27940">
            <a:solidFill>
              <a:srgbClr val="2D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7653527" y="2816352"/>
            <a:ext cx="667513" cy="0"/>
          </a:xfrm>
          <a:prstGeom prst="line">
            <a:avLst/>
          </a:prstGeom>
          <a:ln w="27940">
            <a:solidFill>
              <a:srgbClr val="2D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4400" y="434340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5C6674"/>
                </a:solidFill>
                <a:latin typeface="Aptos"/>
              </a:defRPr>
            </a:pPr>
            <a:r>
              <a:t>• Improves perceived performance and can reduce network usage.</a:t>
            </a:r>
          </a:p>
          <a:p>
            <a:pPr>
              <a:spcAft>
                <a:spcPts val="900"/>
              </a:spcAft>
              <a:defRPr sz="1450">
                <a:solidFill>
                  <a:srgbClr val="5C6674"/>
                </a:solidFill>
                <a:latin typeface="Aptos"/>
              </a:defRPr>
            </a:pPr>
            <a:r>
              <a:t>• Cached information may become stale.</a:t>
            </a:r>
          </a:p>
          <a:p>
            <a:pPr>
              <a:spcAft>
                <a:spcPts val="900"/>
              </a:spcAft>
              <a:defRPr sz="1450">
                <a:solidFill>
                  <a:srgbClr val="5C6674"/>
                </a:solidFill>
                <a:latin typeface="Aptos"/>
              </a:defRPr>
            </a:pPr>
            <a:r>
              <a:t>• Common policies include time-based expiry and explicit invalidation.</a:t>
            </a:r>
          </a:p>
          <a:p>
            <a:pPr>
              <a:spcAft>
                <a:spcPts val="900"/>
              </a:spcAft>
              <a:defRPr sz="1450">
                <a:solidFill>
                  <a:srgbClr val="5C6674"/>
                </a:solidFill>
                <a:latin typeface="Aptos"/>
              </a:defRPr>
            </a:pPr>
            <a:r>
              <a:t>• The cache should have a clear source of truth.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Offline-First Design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Offline-first applications treat network availability as variable rather than guaranteed.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17/25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011680"/>
            <a:ext cx="2148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2011680"/>
            <a:ext cx="73152" cy="123444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" y="2167128"/>
            <a:ext cx="1828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UI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2578608"/>
            <a:ext cx="1801368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Layer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66160" y="2011680"/>
            <a:ext cx="2148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566160" y="2011680"/>
            <a:ext cx="73152" cy="1234440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67328" y="2167128"/>
            <a:ext cx="1828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Local 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67328" y="2578608"/>
            <a:ext cx="1801368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Layer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2011680"/>
            <a:ext cx="2148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17920" y="2011680"/>
            <a:ext cx="73152" cy="1234440"/>
          </a:xfrm>
          <a:prstGeom prst="rect">
            <a:avLst/>
          </a:prstGeom>
          <a:solidFill>
            <a:srgbClr val="C47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19088" y="2167128"/>
            <a:ext cx="1828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Sync Queue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088" y="2578608"/>
            <a:ext cx="1801368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Layer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69680" y="2011680"/>
            <a:ext cx="2148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869680" y="2011680"/>
            <a:ext cx="73152" cy="1234440"/>
          </a:xfrm>
          <a:prstGeom prst="rect">
            <a:avLst/>
          </a:prstGeom>
          <a:solidFill>
            <a:srgbClr val="5C66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070848" y="2167128"/>
            <a:ext cx="1828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Remote API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70848" y="2578608"/>
            <a:ext cx="1801368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Layer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090672" y="2624328"/>
            <a:ext cx="411480" cy="0"/>
          </a:xfrm>
          <a:prstGeom prst="line">
            <a:avLst/>
          </a:prstGeom>
          <a:ln w="27940">
            <a:solidFill>
              <a:srgbClr val="2D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742432" y="2624328"/>
            <a:ext cx="411480" cy="0"/>
          </a:xfrm>
          <a:prstGeom prst="line">
            <a:avLst/>
          </a:prstGeom>
          <a:ln w="27940">
            <a:solidFill>
              <a:srgbClr val="2D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8394192" y="2624328"/>
            <a:ext cx="411480" cy="0"/>
          </a:xfrm>
          <a:prstGeom prst="line">
            <a:avLst/>
          </a:prstGeom>
          <a:ln w="27940">
            <a:solidFill>
              <a:srgbClr val="2D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14400" y="3886200"/>
            <a:ext cx="104241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5C6674"/>
                </a:solidFill>
                <a:latin typeface="Aptos"/>
              </a:defRPr>
            </a:pPr>
            <a:r>
              <a:t>• Local storage supports useful functionality without connectivity.</a:t>
            </a:r>
          </a:p>
          <a:p>
            <a:pPr>
              <a:spcAft>
                <a:spcPts val="900"/>
              </a:spcAft>
              <a:defRPr sz="1450">
                <a:solidFill>
                  <a:srgbClr val="5C6674"/>
                </a:solidFill>
                <a:latin typeface="Aptos"/>
              </a:defRPr>
            </a:pPr>
            <a:r>
              <a:t>• Changes can be queued and synchronized later.</a:t>
            </a:r>
          </a:p>
          <a:p>
            <a:pPr>
              <a:spcAft>
                <a:spcPts val="900"/>
              </a:spcAft>
              <a:defRPr sz="1450">
                <a:solidFill>
                  <a:srgbClr val="5C6674"/>
                </a:solidFill>
                <a:latin typeface="Aptos"/>
              </a:defRPr>
            </a:pPr>
            <a:r>
              <a:t>• The application must represent pending, synchronized, and conflicting states.</a:t>
            </a:r>
          </a:p>
          <a:p>
            <a:pPr>
              <a:spcAft>
                <a:spcPts val="900"/>
              </a:spcAft>
              <a:defRPr sz="1450">
                <a:solidFill>
                  <a:srgbClr val="5C6674"/>
                </a:solidFill>
                <a:latin typeface="Aptos"/>
              </a:defRPr>
            </a:pPr>
            <a:r>
              <a:t>• Offline-first improves resilience but increases architectural complexity.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Synchronization &amp; Consistency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Local and remote copies of data must follow explicit consistency rules.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18/25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645920"/>
            <a:ext cx="28346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1645920"/>
            <a:ext cx="73152" cy="2011680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" y="1801368"/>
            <a:ext cx="2514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Local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2212848"/>
            <a:ext cx="2487168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May be newer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1645920"/>
            <a:ext cx="28346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63440" y="1645920"/>
            <a:ext cx="73152" cy="2011680"/>
          </a:xfrm>
          <a:prstGeom prst="rect">
            <a:avLst/>
          </a:prstGeom>
          <a:solidFill>
            <a:srgbClr val="C47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64607" y="1801368"/>
            <a:ext cx="2514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Sync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64607" y="2212848"/>
            <a:ext cx="2487168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Reconcile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12480" y="1645920"/>
            <a:ext cx="28346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412480" y="1645920"/>
            <a:ext cx="73152" cy="201168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13648" y="1801368"/>
            <a:ext cx="2514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Remote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13648" y="2212848"/>
            <a:ext cx="2487168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May be newer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767328" y="2651760"/>
            <a:ext cx="804672" cy="0"/>
          </a:xfrm>
          <a:prstGeom prst="line">
            <a:avLst/>
          </a:prstGeom>
          <a:ln w="27940">
            <a:solidFill>
              <a:srgbClr val="2D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7516368" y="2651760"/>
            <a:ext cx="804672" cy="0"/>
          </a:xfrm>
          <a:prstGeom prst="line">
            <a:avLst/>
          </a:prstGeom>
          <a:ln w="27940">
            <a:solidFill>
              <a:srgbClr val="2D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60120" y="4069080"/>
            <a:ext cx="102412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5C6674"/>
                </a:solidFill>
                <a:latin typeface="Aptos"/>
              </a:defRPr>
            </a:pPr>
            <a:r>
              <a:t>• Strong consistency prioritizes immediate agreement.</a:t>
            </a:r>
          </a:p>
          <a:p>
            <a:pPr>
              <a:spcAft>
                <a:spcPts val="900"/>
              </a:spcAft>
              <a:defRPr sz="1500">
                <a:solidFill>
                  <a:srgbClr val="5C6674"/>
                </a:solidFill>
                <a:latin typeface="Aptos"/>
              </a:defRPr>
            </a:pPr>
            <a:r>
              <a:t>• Eventual consistency allows temporary divergence.</a:t>
            </a:r>
          </a:p>
          <a:p>
            <a:pPr>
              <a:spcAft>
                <a:spcPts val="900"/>
              </a:spcAft>
              <a:defRPr sz="1500">
                <a:solidFill>
                  <a:srgbClr val="5C6674"/>
                </a:solidFill>
                <a:latin typeface="Aptos"/>
              </a:defRPr>
            </a:pPr>
            <a:r>
              <a:t>• Synchronization policies define when and how data converges.</a:t>
            </a:r>
          </a:p>
          <a:p>
            <a:pPr>
              <a:spcAft>
                <a:spcPts val="900"/>
              </a:spcAft>
              <a:defRPr sz="1500">
                <a:solidFill>
                  <a:srgbClr val="5C6674"/>
                </a:solidFill>
                <a:latin typeface="Aptos"/>
              </a:defRPr>
            </a:pPr>
            <a:r>
              <a:t>• Conflict resolution is required when independent changes affect the same record.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Handling Conflicts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Conflicts occur when two versions of data cannot both be accepted unchanged.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19/25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828800"/>
            <a:ext cx="306324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68680" y="1828800"/>
            <a:ext cx="73152" cy="1554480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69848" y="198424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Version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" y="2395728"/>
            <a:ext cx="271576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Device change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931920" y="2596896"/>
            <a:ext cx="384048" cy="0"/>
          </a:xfrm>
          <a:prstGeom prst="line">
            <a:avLst/>
          </a:prstGeom>
          <a:ln w="27940">
            <a:solidFill>
              <a:srgbClr val="2982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572000" y="1828800"/>
            <a:ext cx="306324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72000" y="1828800"/>
            <a:ext cx="73152" cy="1554480"/>
          </a:xfrm>
          <a:prstGeom prst="rect">
            <a:avLst/>
          </a:prstGeom>
          <a:solidFill>
            <a:srgbClr val="AB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73168" y="198424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Conflict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3168" y="2395728"/>
            <a:ext cx="271576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Same record changed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635240" y="2596896"/>
            <a:ext cx="384048" cy="0"/>
          </a:xfrm>
          <a:prstGeom prst="line">
            <a:avLst/>
          </a:prstGeom>
          <a:ln w="27940">
            <a:solidFill>
              <a:srgbClr val="AB4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8275319" y="1828800"/>
            <a:ext cx="306324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275319" y="1828800"/>
            <a:ext cx="73152" cy="155448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76488" y="198424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Resolution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6488" y="2395728"/>
            <a:ext cx="271576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Policy decides result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886200"/>
            <a:ext cx="102412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30">
                <a:solidFill>
                  <a:srgbClr val="5C6674"/>
                </a:solidFill>
                <a:latin typeface="Aptos"/>
              </a:defRPr>
            </a:pPr>
            <a:r>
              <a:t>• Last-write-wins is simple but can overwrite meaningful changes.</a:t>
            </a:r>
          </a:p>
          <a:p>
            <a:pPr>
              <a:spcAft>
                <a:spcPts val="900"/>
              </a:spcAft>
              <a:defRPr sz="1430">
                <a:solidFill>
                  <a:srgbClr val="5C6674"/>
                </a:solidFill>
                <a:latin typeface="Aptos"/>
              </a:defRPr>
            </a:pPr>
            <a:r>
              <a:t>• Field-level merging preserves more information when changes are independent.</a:t>
            </a:r>
          </a:p>
          <a:p>
            <a:pPr>
              <a:spcAft>
                <a:spcPts val="900"/>
              </a:spcAft>
              <a:defRPr sz="1430">
                <a:solidFill>
                  <a:srgbClr val="5C6674"/>
                </a:solidFill>
                <a:latin typeface="Aptos"/>
              </a:defRPr>
            </a:pPr>
            <a:r>
              <a:t>• User-assisted resolution is appropriate for high-value or ambiguous data.</a:t>
            </a:r>
          </a:p>
          <a:p>
            <a:pPr>
              <a:spcAft>
                <a:spcPts val="900"/>
              </a:spcAft>
              <a:defRPr sz="1430">
                <a:solidFill>
                  <a:srgbClr val="5C6674"/>
                </a:solidFill>
                <a:latin typeface="Aptos"/>
              </a:defRPr>
            </a:pPr>
            <a:r>
              <a:t>• Conflict policy should match the business importance of the data.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Security of Local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Local persistence is not automatically private.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20/25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Assume a device can be lost, stolen, inspected, or backed up.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Minimize the amount of sensitive data stored locally.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Use platform-secure storage for credentials and secrets.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Consider encryption at rest, access control, and secure deletion requirements.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rPr dirty="0"/>
              <a:t>Data Lifecycle &amp;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Persistent data lives longer than the version of the application that created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21/25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Schema changes require migration strategies.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Versioned data models help applications evolve safely.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Legacy or obsolete records may need transformation or removal.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Migration should preserve integrity and minimize user-visible disruption.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Backup, Restore &amp; Recovery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Durability is different from recoverability.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22/25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Local storage can be lost when a device is damaged, reset, or replaced.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Decide whether data must be backed up, synchronized, exported, or reconstructed.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Recovery strategies depend on data value and privacy requirements.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Test restoration—not only backup creation.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Common Storage Design 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Many storage failures are design failures rather than library failures.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23/25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Storing too much remote data locally.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No clear source of truth.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Duplicated records with inconsistent updates.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Unbounded caches and uncontrolled file growth.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Missing migrations or weak conflict policies.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Case Study: University Student 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Consider an app used by students for schedules, grades, announcements, and preferences.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24/25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265176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508760"/>
            <a:ext cx="73152" cy="65836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8" y="1664207"/>
            <a:ext cx="23317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2075688"/>
            <a:ext cx="2304288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703320" y="1508760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703320" y="1508760"/>
            <a:ext cx="73152" cy="658368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904487" y="1664207"/>
            <a:ext cx="2148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Storage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04487" y="2075688"/>
            <a:ext cx="2121408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492240" y="1508760"/>
            <a:ext cx="4754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92240" y="1508760"/>
            <a:ext cx="73152" cy="658368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93407" y="1664207"/>
            <a:ext cx="4434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Reason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93407" y="2075688"/>
            <a:ext cx="4407408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77240" y="2267712"/>
            <a:ext cx="265176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77240" y="2267712"/>
            <a:ext cx="73152" cy="713232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78408" y="2423160"/>
            <a:ext cx="23317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Preferences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8408" y="2834640"/>
            <a:ext cx="230428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3703320" y="2267712"/>
            <a:ext cx="246888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703320" y="2267712"/>
            <a:ext cx="73152" cy="713232"/>
          </a:xfrm>
          <a:prstGeom prst="rect">
            <a:avLst/>
          </a:prstGeom>
          <a:solidFill>
            <a:srgbClr val="C47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904487" y="2423160"/>
            <a:ext cx="2148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Key-Value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04487" y="2834640"/>
            <a:ext cx="212140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492240" y="2267712"/>
            <a:ext cx="475488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492240" y="2267712"/>
            <a:ext cx="73152" cy="713232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693407" y="2423160"/>
            <a:ext cx="4434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Small, simple settings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93407" y="2834640"/>
            <a:ext cx="440740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777240" y="3090672"/>
            <a:ext cx="265176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77240" y="3090672"/>
            <a:ext cx="73152" cy="713232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78408" y="3246120"/>
            <a:ext cx="23317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Documents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8408" y="3657600"/>
            <a:ext cx="230428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3703320" y="3090672"/>
            <a:ext cx="246888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3703320" y="3090672"/>
            <a:ext cx="73152" cy="713232"/>
          </a:xfrm>
          <a:prstGeom prst="rect">
            <a:avLst/>
          </a:prstGeom>
          <a:solidFill>
            <a:srgbClr val="C47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3904487" y="3246120"/>
            <a:ext cx="2148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Files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04487" y="3657600"/>
            <a:ext cx="212140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6492240" y="3090672"/>
            <a:ext cx="475488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6492240" y="3090672"/>
            <a:ext cx="73152" cy="713232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693407" y="3246120"/>
            <a:ext cx="4434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Large artifacts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93407" y="3657600"/>
            <a:ext cx="440740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777240" y="3913632"/>
            <a:ext cx="265176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777240" y="3913632"/>
            <a:ext cx="73152" cy="713232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78408" y="4069080"/>
            <a:ext cx="23317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Grades / Schedules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8408" y="4480560"/>
            <a:ext cx="230428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3703320" y="3913632"/>
            <a:ext cx="246888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3703320" y="3913632"/>
            <a:ext cx="73152" cy="713232"/>
          </a:xfrm>
          <a:prstGeom prst="rect">
            <a:avLst/>
          </a:prstGeom>
          <a:solidFill>
            <a:srgbClr val="C47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3904487" y="4069080"/>
            <a:ext cx="2148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Database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904487" y="4480560"/>
            <a:ext cx="212140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6492240" y="3913632"/>
            <a:ext cx="475488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6492240" y="3913632"/>
            <a:ext cx="73152" cy="713232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6693407" y="4069080"/>
            <a:ext cx="4434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Structured queries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93407" y="4480560"/>
            <a:ext cx="440740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777240" y="4736592"/>
            <a:ext cx="265176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777240" y="4736592"/>
            <a:ext cx="73152" cy="713232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978408" y="4892040"/>
            <a:ext cx="23317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Announcements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78408" y="5303520"/>
            <a:ext cx="230428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3703320" y="4736592"/>
            <a:ext cx="246888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3703320" y="4736592"/>
            <a:ext cx="73152" cy="713232"/>
          </a:xfrm>
          <a:prstGeom prst="rect">
            <a:avLst/>
          </a:prstGeom>
          <a:solidFill>
            <a:srgbClr val="C47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3904487" y="4892040"/>
            <a:ext cx="2148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Cache + Remote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904487" y="5303520"/>
            <a:ext cx="212140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  <p:sp>
        <p:nvSpPr>
          <p:cNvPr id="62" name="Rounded Rectangle 61"/>
          <p:cNvSpPr/>
          <p:nvPr/>
        </p:nvSpPr>
        <p:spPr>
          <a:xfrm>
            <a:off x="6492240" y="4736592"/>
            <a:ext cx="475488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6492240" y="4736592"/>
            <a:ext cx="73152" cy="713232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6693407" y="4892040"/>
            <a:ext cx="44348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Freshness with resilience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693407" y="5303520"/>
            <a:ext cx="4407408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Conceptual Data 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A typical mobile application may coordinate several storage layers.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25/25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54480"/>
            <a:ext cx="30632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554480"/>
            <a:ext cx="73152" cy="141732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170992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Durability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2121408"/>
            <a:ext cx="271576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Survive restarts?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1554480"/>
            <a:ext cx="30632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26280" y="1554480"/>
            <a:ext cx="73152" cy="1417320"/>
          </a:xfrm>
          <a:prstGeom prst="rect">
            <a:avLst/>
          </a:prstGeom>
          <a:solidFill>
            <a:srgbClr val="2982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27448" y="170992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Data model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7448" y="2121408"/>
            <a:ext cx="271576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How will it be queried?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554480"/>
            <a:ext cx="30632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0" y="1554480"/>
            <a:ext cx="73152" cy="1417320"/>
          </a:xfrm>
          <a:prstGeom prst="rect">
            <a:avLst/>
          </a:prstGeom>
          <a:solidFill>
            <a:srgbClr val="C47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30768" y="170992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Offline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30768" y="2121408"/>
            <a:ext cx="271576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What if network fails?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3474720"/>
            <a:ext cx="30632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3474720"/>
            <a:ext cx="73152" cy="1417320"/>
          </a:xfrm>
          <a:prstGeom prst="rect">
            <a:avLst/>
          </a:prstGeom>
          <a:solidFill>
            <a:srgbClr val="AB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24128" y="363016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Security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4128" y="4041648"/>
            <a:ext cx="271576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What must be protected?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26280" y="3474720"/>
            <a:ext cx="30632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526280" y="3474720"/>
            <a:ext cx="73152" cy="1417320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27448" y="363016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Migration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27448" y="4041648"/>
            <a:ext cx="271576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How will schema evolve?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0" y="3474720"/>
            <a:ext cx="30632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8E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229600" y="3474720"/>
            <a:ext cx="73152" cy="1417320"/>
          </a:xfrm>
          <a:prstGeom prst="rect">
            <a:avLst/>
          </a:prstGeom>
          <a:solidFill>
            <a:srgbClr val="4C8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30768" y="3630168"/>
            <a:ext cx="27432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640"/>
                </a:solidFill>
                <a:latin typeface="Aptos"/>
              </a:defRPr>
            </a:pPr>
            <a:r>
              <a:t>Recovery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30768" y="4041648"/>
            <a:ext cx="271576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5C6674"/>
                </a:solidFill>
                <a:latin typeface="Aptos"/>
              </a:defRPr>
            </a:pPr>
            <a:r>
              <a:t>How is data recovered?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640"/>
                </a:solidFill>
                <a:latin typeface="Aptos"/>
              </a:defRPr>
            </a:pPr>
            <a:r>
              <a:t>Review: Storage Decision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C6674"/>
                </a:solidFill>
                <a:latin typeface="Aptos"/>
              </a:defRPr>
            </a:pPr>
            <a:r>
              <a:t>Before choosing a persistence strategy, ask: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674"/>
                </a:solidFill>
                <a:latin typeface="Aptos"/>
              </a:defRPr>
            </a:pPr>
            <a:r>
              <a:t>Week 3  •  26/25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What data must survive an app restart?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What queries and relationships are required?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What can be cached or reconstructed?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What happens when the device is offline?</a:t>
            </a:r>
          </a:p>
          <a:p>
            <a:pPr>
              <a:spcAft>
                <a:spcPts val="900"/>
              </a:spcAft>
              <a:defRPr sz="1700">
                <a:solidFill>
                  <a:srgbClr val="5C6674"/>
                </a:solidFill>
                <a:latin typeface="Aptos"/>
              </a:defRPr>
            </a:pPr>
            <a:r>
              <a:t>• How will conflicts, migration, security, and recovery be handled?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1589</Words>
  <Application>Microsoft Office PowerPoint</Application>
  <PresentationFormat>Widescreen</PresentationFormat>
  <Paragraphs>247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sipan</dc:creator>
  <cp:keywords/>
  <dc:description>generated using python-pptx</dc:description>
  <cp:lastModifiedBy>sipan hameed</cp:lastModifiedBy>
  <cp:revision>4</cp:revision>
  <dcterms:created xsi:type="dcterms:W3CDTF">2013-01-27T09:14:16Z</dcterms:created>
  <dcterms:modified xsi:type="dcterms:W3CDTF">2026-09-30T14:57:31Z</dcterms:modified>
  <cp:category/>
</cp:coreProperties>
</file>