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3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pan.dev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19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ptos Display"/>
              </a:rPr>
              <a:t>State Management &amp; Reactive Application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52" y="640080"/>
            <a:ext cx="98755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dirty="0">
                <a:solidFill>
                  <a:srgbClr val="C1D2E6"/>
                </a:solidFill>
                <a:latin typeface="Aptos"/>
              </a:rPr>
              <a:t>Mobile Application Development II • 4th Year • Theory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5569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BCC9DB"/>
                </a:solidFill>
              </a:rPr>
              <a:t>Mobile Application Development II • Week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BCC9DB"/>
                </a:solidFill>
              </a:rPr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751BA7-739A-63B9-B687-C8F09023B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5043" y="-73043"/>
            <a:ext cx="1746652" cy="17466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015C50-256E-7BD4-3EEA-E765E5C31274}"/>
              </a:ext>
            </a:extLst>
          </p:cNvPr>
          <p:cNvSpPr txBox="1"/>
          <p:nvPr/>
        </p:nvSpPr>
        <p:spPr>
          <a:xfrm>
            <a:off x="5824570" y="372335"/>
            <a:ext cx="6241054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Technical College of Zakho</a:t>
            </a:r>
            <a:endParaRPr lang="en-US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Computer Information Systems</a:t>
            </a:r>
            <a:endParaRPr lang="en-US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E9CAB1-53BD-9908-19C4-5A0F5ED22295}"/>
              </a:ext>
            </a:extLst>
          </p:cNvPr>
          <p:cNvSpPr txBox="1"/>
          <p:nvPr/>
        </p:nvSpPr>
        <p:spPr>
          <a:xfrm>
            <a:off x="612648" y="3444944"/>
            <a:ext cx="6242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Lecture -2-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1CFC7BA-2B99-0A46-0F7A-C3DB120F9CDC}"/>
              </a:ext>
            </a:extLst>
          </p:cNvPr>
          <p:cNvSpPr txBox="1">
            <a:spLocks/>
          </p:cNvSpPr>
          <p:nvPr/>
        </p:nvSpPr>
        <p:spPr>
          <a:xfrm>
            <a:off x="731520" y="4646939"/>
            <a:ext cx="8689976" cy="13715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Sipan M. Hameed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https://www.sipan.dev/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Learning Objectives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Define application state and distinguish it from UI layout or static configuration.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Classify state by lifetime, ownership, scope, and source.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Explain reactive application design and unidirectional data flow.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Compare common state-management approaches and their trade-offs.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Analyze state transitions, immutability, side effects, and derived state.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Design a maintainable state strategy for a multi-screen mobile application.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Why State Management Matters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Mobile interfaces are dynamic: user actions, network responses, timers, permissions, and device events continuously change application state.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As applications grow, scattered state creates duplicated logic, inconsistent screens, difficult debugging, and fragile navigation.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Good state management makes changes predictable, traceable, testable, and easier to maintain.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The objective is not “more state management”; it is clear ownership and controlled change.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What Is Application State?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28800"/>
            <a:ext cx="3246120" cy="2194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C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2203A"/>
                </a:solidFill>
              </a:rPr>
              <a:t>UI State</a:t>
            </a:r>
          </a:p>
          <a:p>
            <a:pPr algn="ctr"/>
            <a:r>
              <a:rPr sz="1400">
                <a:solidFill>
                  <a:srgbClr val="5C6A7D"/>
                </a:solidFill>
              </a:rPr>
              <a:t>What the user sees right now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80560" y="1828800"/>
            <a:ext cx="3246120" cy="2194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9E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2203A"/>
                </a:solidFill>
              </a:rPr>
              <a:t>Domain State</a:t>
            </a:r>
          </a:p>
          <a:p>
            <a:pPr algn="ctr"/>
            <a:r>
              <a:rPr sz="1400">
                <a:solidFill>
                  <a:srgbClr val="5C6A7D"/>
                </a:solidFill>
              </a:rPr>
              <a:t>Business facts and decisions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75320" y="1828800"/>
            <a:ext cx="3246120" cy="2194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A91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2203A"/>
                </a:solidFill>
              </a:rPr>
              <a:t>Data State</a:t>
            </a:r>
          </a:p>
          <a:p>
            <a:pPr algn="ctr"/>
            <a:r>
              <a:rPr sz="1400">
                <a:solidFill>
                  <a:srgbClr val="5C6A7D"/>
                </a:solidFill>
              </a:rPr>
              <a:t>Information from local or remote 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709160"/>
            <a:ext cx="10241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>
                <a:solidFill>
                  <a:srgbClr val="1C2634"/>
                </a:solidFill>
              </a:rPr>
              <a:t>State is the set of values required to describe the current condition of the application.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State Characteristics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34440"/>
            <a:ext cx="5440680" cy="109728"/>
          </a:xfrm>
          <a:prstGeom prst="rect">
            <a:avLst/>
          </a:prstGeom>
          <a:solidFill>
            <a:srgbClr val="2C6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27048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2203A"/>
                </a:solidFill>
              </a:rPr>
              <a:t>State can be classified by…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Lifetime: transient, screen-scoped, session-scoped, persistent.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Ownership: one component, one feature, shared across features.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Source: user input, device, local storage, remote server.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Mutability: changed directly or replaced through transitions.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72200" y="1234440"/>
            <a:ext cx="5440680" cy="109728"/>
          </a:xfrm>
          <a:prstGeom prst="rect">
            <a:avLst/>
          </a:prstGeom>
          <a:solidFill>
            <a:srgbClr val="319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2" y="1527048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2203A"/>
                </a:solidFill>
              </a:rPr>
              <a:t>Why classification helps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Prevents unnecessary global state.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Clarifies who may read or change a value.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Improves testability and debugging.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Makes persistence and synchronization decisions explicit.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The Reactive Idea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C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0" dirty="0">
                <a:solidFill>
                  <a:srgbClr val="12203A"/>
                </a:solidFill>
                <a:latin typeface="+mj-lt"/>
              </a:rPr>
              <a:t>State</a:t>
            </a:r>
            <a:endParaRPr sz="1700" b="1" dirty="0">
              <a:solidFill>
                <a:srgbClr val="12203A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337560" y="3072384"/>
            <a:ext cx="292608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70332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9E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Change / Event</a:t>
            </a:r>
          </a:p>
        </p:txBody>
      </p:sp>
      <p:sp>
        <p:nvSpPr>
          <p:cNvPr id="7" name="Chevron 6"/>
          <p:cNvSpPr/>
          <p:nvPr/>
        </p:nvSpPr>
        <p:spPr>
          <a:xfrm>
            <a:off x="6263640" y="3072384"/>
            <a:ext cx="292608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62940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37E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New State</a:t>
            </a:r>
          </a:p>
        </p:txBody>
      </p:sp>
      <p:sp>
        <p:nvSpPr>
          <p:cNvPr id="9" name="Chevron 8"/>
          <p:cNvSpPr/>
          <p:nvPr/>
        </p:nvSpPr>
        <p:spPr>
          <a:xfrm>
            <a:off x="9189719" y="3072384"/>
            <a:ext cx="292608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5548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A91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UI Rebuild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251960"/>
            <a:ext cx="103327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>
                <a:solidFill>
                  <a:srgbClr val="5C6A7D"/>
                </a:solidFill>
              </a:rPr>
              <a:t>A reactive interface derives its presentation from current state instead of manually coordinating every visual update.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Imperative vs Reactive Thinking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Imperative style: tell the UI exactly which element to change and when.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Reactive style: represent the desired UI as a function of current state.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Reactive design reduces synchronization problems because the UI is recalculated from a known source of truth.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In mobile systems, reactive thinking is especially useful when many events can affect the same screen.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Unidirectional Data Flow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C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12203A"/>
                </a:solidFill>
              </a:rPr>
              <a:t>User / Device Event</a:t>
            </a:r>
          </a:p>
        </p:txBody>
      </p:sp>
      <p:sp>
        <p:nvSpPr>
          <p:cNvPr id="5" name="Chevron 4"/>
          <p:cNvSpPr/>
          <p:nvPr/>
        </p:nvSpPr>
        <p:spPr>
          <a:xfrm>
            <a:off x="3337560" y="3072384"/>
            <a:ext cx="292608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70332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9E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State Logic</a:t>
            </a:r>
          </a:p>
        </p:txBody>
      </p:sp>
      <p:sp>
        <p:nvSpPr>
          <p:cNvPr id="7" name="Chevron 6"/>
          <p:cNvSpPr/>
          <p:nvPr/>
        </p:nvSpPr>
        <p:spPr>
          <a:xfrm>
            <a:off x="6263640" y="3072384"/>
            <a:ext cx="292608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62940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37E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State Store</a:t>
            </a:r>
          </a:p>
        </p:txBody>
      </p:sp>
      <p:sp>
        <p:nvSpPr>
          <p:cNvPr id="9" name="Chevron 8"/>
          <p:cNvSpPr/>
          <p:nvPr/>
        </p:nvSpPr>
        <p:spPr>
          <a:xfrm>
            <a:off x="9189719" y="3072384"/>
            <a:ext cx="292608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55480" y="2743200"/>
            <a:ext cx="246888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A91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UI</a:t>
            </a:r>
            <a:endParaRPr sz="1700" b="1" dirty="0">
              <a:solidFill>
                <a:srgbClr val="12203A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4251960"/>
            <a:ext cx="103327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>
                <a:solidFill>
                  <a:srgbClr val="5C6A7D"/>
                </a:solidFill>
              </a:rPr>
              <a:t>Information moves in a controlled direction; the UI renders state and sends events back toward state logic.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Benefits of Unidirectional Data Flow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Single direction makes dependencies easier to trace.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State transitions become observable and easier to test.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Views become more declarative and less responsible for business decisions.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Concurrency and asynchronous updates are easier to reason about.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It reduces accidental feedback loops between components.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Local State vs Shared State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34440"/>
            <a:ext cx="5440680" cy="109728"/>
          </a:xfrm>
          <a:prstGeom prst="rect">
            <a:avLst/>
          </a:prstGeom>
          <a:solidFill>
            <a:srgbClr val="2C6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27048"/>
            <a:ext cx="324928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12203A"/>
                </a:solidFill>
              </a:rPr>
              <a:t>Local / Feature State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Owned by one screen or feature.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Shorter lifetime.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Examples: selected tab, text-entry mode, expanded panel.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Prefer local ownership when no other feature needs the value.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72200" y="1234440"/>
            <a:ext cx="5440680" cy="109728"/>
          </a:xfrm>
          <a:prstGeom prst="rect">
            <a:avLst/>
          </a:prstGeom>
          <a:solidFill>
            <a:srgbClr val="319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2" y="1527048"/>
            <a:ext cx="335777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12203A"/>
                </a:solidFill>
              </a:rPr>
              <a:t>Shared / Global State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Accessible by multiple screens or features.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Often longer lifetime.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Examples: authenticated user, app settings, shopping cart.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Use carefully because broad scope increases coupling.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State Scope and Ownership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Ask first: who needs this state?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Keep ownership as close as practical to the feature that controls the value.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Lift state upward only when siblings or parent features need coordinated access.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Global state should be reserved for genuinely cross-cutting concerns.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Poor ownership is a common cause of “everything depends on everything” architecture.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Ephemeral State and Persistent State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Ephemeral state exists only during a short interaction or screen lifetime.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Persistent state must survive navigation, process restarts, or device sessions depending on requirements.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Examples of ephemeral state include loading indicators and temporary selections.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Examples of persistent state include application preferences, cached records, and session information.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Persistence introduces synchronization, migration, consistency, and security concerns.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Single Source of Truth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Each important piece of information should have one authoritative owner whenever possible.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Duplicated copies of the same value can drift apart and produce inconsistent UI.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Derived values should normally be computed from authoritative state rather than stored independently.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 single source of truth does not mean one giant global store; ownership can remain feature-local.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State Flow in a Feature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240280"/>
            <a:ext cx="2423160" cy="1508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C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View</a:t>
            </a:r>
          </a:p>
          <a:p>
            <a:pPr algn="ctr"/>
            <a:r>
              <a:rPr sz="1150" dirty="0">
                <a:solidFill>
                  <a:srgbClr val="5C6A7D"/>
                </a:solidFill>
              </a:rPr>
              <a:t>Renders current state</a:t>
            </a:r>
          </a:p>
        </p:txBody>
      </p:sp>
      <p:sp>
        <p:nvSpPr>
          <p:cNvPr id="5" name="Chevron 4"/>
          <p:cNvSpPr/>
          <p:nvPr/>
        </p:nvSpPr>
        <p:spPr>
          <a:xfrm>
            <a:off x="3136391" y="2743200"/>
            <a:ext cx="256032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474720" y="2240280"/>
            <a:ext cx="2423160" cy="1508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9E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Event Handler</a:t>
            </a:r>
          </a:p>
          <a:p>
            <a:pPr algn="ctr"/>
            <a:r>
              <a:rPr sz="1150" dirty="0">
                <a:solidFill>
                  <a:srgbClr val="5C6A7D"/>
                </a:solidFill>
              </a:rPr>
              <a:t>Converts intent to event</a:t>
            </a:r>
          </a:p>
        </p:txBody>
      </p:sp>
      <p:sp>
        <p:nvSpPr>
          <p:cNvPr id="7" name="Chevron 6"/>
          <p:cNvSpPr/>
          <p:nvPr/>
        </p:nvSpPr>
        <p:spPr>
          <a:xfrm>
            <a:off x="5971031" y="2743200"/>
            <a:ext cx="256032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09360" y="2240280"/>
            <a:ext cx="2423160" cy="1508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37E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State Logic</a:t>
            </a:r>
          </a:p>
          <a:p>
            <a:pPr algn="ctr"/>
            <a:r>
              <a:rPr sz="1150" dirty="0">
                <a:solidFill>
                  <a:srgbClr val="5C6A7D"/>
                </a:solidFill>
              </a:rPr>
              <a:t>Applies rules / transition</a:t>
            </a:r>
          </a:p>
        </p:txBody>
      </p:sp>
      <p:sp>
        <p:nvSpPr>
          <p:cNvPr id="9" name="Chevron 8"/>
          <p:cNvSpPr/>
          <p:nvPr/>
        </p:nvSpPr>
        <p:spPr>
          <a:xfrm>
            <a:off x="8805672" y="2743200"/>
            <a:ext cx="256032" cy="411480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144000" y="2240280"/>
            <a:ext cx="2872154" cy="15087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A91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12203A"/>
                </a:solidFill>
              </a:rPr>
              <a:t>Repository / Service</a:t>
            </a:r>
          </a:p>
          <a:p>
            <a:pPr algn="ctr"/>
            <a:r>
              <a:rPr sz="1150" dirty="0">
                <a:solidFill>
                  <a:srgbClr val="5C6A7D"/>
                </a:solidFill>
              </a:rPr>
              <a:t>Reads or writes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3440"/>
            <a:ext cx="102412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1C2634"/>
                </a:solidFill>
              </a:rPr>
              <a:t>The repository or service returns data; state logic decides how that data becomes application state.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State Transitions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 state transition is a controlled movement from one application state to another.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Events represent intent or external changes: submit, refresh, retry, sign-in, timeout, permission response.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Well-defined transitions make behavior deterministic: given the same state and event, the next state should be explainable.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Transitions should avoid hidden side effects wherever practical.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Typical Async State: Loading → Success / Error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48840"/>
            <a:ext cx="2240280" cy="1234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C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Idle</a:t>
            </a:r>
            <a:endParaRPr sz="1800" b="1" dirty="0">
              <a:solidFill>
                <a:srgbClr val="12203A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054096" y="2542032"/>
            <a:ext cx="274320" cy="384048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520439" y="2148840"/>
            <a:ext cx="2240280" cy="1234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9E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Loading</a:t>
            </a:r>
            <a:endParaRPr sz="1800" b="1" dirty="0">
              <a:solidFill>
                <a:srgbClr val="12203A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5843016" y="2542032"/>
            <a:ext cx="274320" cy="384048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09359" y="2148840"/>
            <a:ext cx="2240280" cy="1234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A91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Success</a:t>
            </a:r>
            <a:endParaRPr sz="1800" b="1" dirty="0">
              <a:solidFill>
                <a:srgbClr val="12203A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8631936" y="2542032"/>
            <a:ext cx="274320" cy="384048"/>
          </a:xfrm>
          <a:prstGeom prst="chevron">
            <a:avLst/>
          </a:prstGeom>
          <a:solidFill>
            <a:srgbClr val="5C6A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098280" y="2148840"/>
            <a:ext cx="2240280" cy="1234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E47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12203A"/>
                </a:solidFill>
              </a:rPr>
              <a:t>Error</a:t>
            </a:r>
            <a:endParaRPr sz="1800" b="1" dirty="0">
              <a:solidFill>
                <a:srgbClr val="12203A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4160520"/>
            <a:ext cx="101498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>
                <a:solidFill>
                  <a:srgbClr val="1C2634"/>
                </a:solidFill>
              </a:rPr>
              <a:t>Asynchronous operations should expose meaningful states instead of leaving the UI to infer what is happening.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Immutability as a Design Principle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Immutability means an existing state value is treated as unchanged; a new value represents the next state.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Immutable transitions reduce accidental side effects and make state history easier to reason about.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Immutable models are particularly useful when many UI elements observe the same state.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Immutability can have memory and performance costs, so practical implementations often use structural sharing or efficient value objects.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Derived State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34440"/>
            <a:ext cx="5440680" cy="109728"/>
          </a:xfrm>
          <a:prstGeom prst="rect">
            <a:avLst/>
          </a:prstGeom>
          <a:solidFill>
            <a:srgbClr val="2C6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27048"/>
            <a:ext cx="159287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12203A"/>
                </a:solidFill>
              </a:rPr>
              <a:t>Examples</a:t>
            </a:r>
            <a:endParaRPr sz="1800" b="1" dirty="0">
              <a:solidFill>
                <a:srgbClr val="12203A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39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Filtered list based on a master list and search query.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Total price derived from cart items.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“Can submit” derived from validation state.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Unread count derived from message collection.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72200" y="1234440"/>
            <a:ext cx="5440680" cy="109728"/>
          </a:xfrm>
          <a:prstGeom prst="rect">
            <a:avLst/>
          </a:prstGeom>
          <a:solidFill>
            <a:srgbClr val="319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2" y="1527048"/>
            <a:ext cx="365311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12203A"/>
                </a:solidFill>
              </a:rPr>
              <a:t>Why not store it twice?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Duplicate stored values can become inconsistent.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Recomputation is often cheaper than synchronization bugs.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Derived state keeps the authoritative model smaller.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Cache derived values only when measurement justifies it.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Side Effects and State Logic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 side effect changes something outside pure state calculation: network calls, database writes, analytics, notifications, navigation, or device services.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Pure state logic should describe what the next state is; side-effect handling should be explicit.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Separating effects from state transitions improves testing and reduces unpredictable behavior.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Asynchronous effects should have clear success, failure, retry, cancellation, and timeout semantics.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Common State-Management Approaches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SetState-style local updates: simple and effective for small, isolated UI state.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Inherited / dependency-propagated state: shares values through a widget hierarchy.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Observable or notifier-based approaches: consumers react when state changes.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Event-driven / BLoC-like approaches: events enter a controlled logic layer and produce states.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Provider / Riverpod-style dependency approaches and other architectures build on these concepts with different APIs and trade-offs.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Comparing Approaches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34440"/>
            <a:ext cx="5440680" cy="109728"/>
          </a:xfrm>
          <a:prstGeom prst="rect">
            <a:avLst/>
          </a:prstGeom>
          <a:solidFill>
            <a:srgbClr val="2C6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27048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2203A"/>
                </a:solidFill>
              </a:rPr>
              <a:t>Choose simplicity when…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State is local and short-lived.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Only one feature needs the value.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A full state architecture would add unnecessary ceremony.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44068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72200" y="1234440"/>
            <a:ext cx="5440680" cy="109728"/>
          </a:xfrm>
          <a:prstGeom prst="rect">
            <a:avLst/>
          </a:prstGeom>
          <a:solidFill>
            <a:srgbClr val="319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2" y="1527048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2203A"/>
                </a:solidFill>
              </a:rPr>
              <a:t>Use stronger separation when…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93392"/>
            <a:ext cx="480060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Multiple screens depend on shared state.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Async workflows are complex.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Business logic must be independently tested.</a:t>
            </a:r>
          </a:p>
          <a:p>
            <a:pPr>
              <a:spcAft>
                <a:spcPts val="900"/>
              </a:spcAft>
              <a:defRPr sz="1450">
                <a:solidFill>
                  <a:srgbClr val="1C2634"/>
                </a:solidFill>
              </a:defRPr>
            </a:pPr>
            <a:r>
              <a:t>The feature is large or likely to evolve.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State Management and 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State management is not the same thing as application architecture; it is one architectural concern within a larger design.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A mature architecture separates UI, state logic, domain rules, and data access according to responsibility.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The state layer should not become a dumping ground for networking, persistence, validation, navigation, and unrelated business rules.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Clear boundaries reduce coupling and make future changes safer.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Case Study: University Mobile App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29260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2C6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Authentication state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86200" y="1417320"/>
            <a:ext cx="7315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1C2634"/>
                </a:solidFill>
              </a:rPr>
              <a:t>Signed-out / signing-in / signed-in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532888"/>
            <a:ext cx="29260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319E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Course state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86200" y="2532888"/>
            <a:ext cx="7315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1C2634"/>
                </a:solidFill>
              </a:rPr>
              <a:t>Selected course, timetable, enrollment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648456"/>
            <a:ext cx="29260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2A91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Assessment state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86200" y="3648456"/>
            <a:ext cx="7315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1C2634"/>
                </a:solidFill>
              </a:rPr>
              <a:t>Assignments, grades, submission status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4764024"/>
            <a:ext cx="292608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37E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2203A"/>
                </a:solidFill>
              </a:rPr>
              <a:t>UI state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86200" y="4764024"/>
            <a:ext cx="7315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1C2634"/>
                </a:solidFill>
              </a:rPr>
              <a:t>Filters, tabs, dialogs, loading indicators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Design Checklist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1C2634"/>
                </a:solidFill>
                <a:latin typeface="Aptos"/>
              </a:defRPr>
            </a:pPr>
            <a:r>
              <a:t>What is the authoritative source for this value?</a:t>
            </a:r>
          </a:p>
          <a:p>
            <a:pPr>
              <a:spcAft>
                <a:spcPts val="1200"/>
              </a:spcAft>
              <a:defRPr sz="1600">
                <a:solidFill>
                  <a:srgbClr val="1C2634"/>
                </a:solidFill>
                <a:latin typeface="Aptos"/>
              </a:defRPr>
            </a:pPr>
            <a:r>
              <a:t>Who owns the state, and who is allowed to change it?</a:t>
            </a:r>
          </a:p>
          <a:p>
            <a:pPr>
              <a:spcAft>
                <a:spcPts val="1200"/>
              </a:spcAft>
              <a:defRPr sz="1600">
                <a:solidFill>
                  <a:srgbClr val="1C2634"/>
                </a:solidFill>
                <a:latin typeface="Aptos"/>
              </a:defRPr>
            </a:pPr>
            <a:r>
              <a:t>How long should the state live?</a:t>
            </a:r>
          </a:p>
          <a:p>
            <a:pPr>
              <a:spcAft>
                <a:spcPts val="1200"/>
              </a:spcAft>
              <a:defRPr sz="1600">
                <a:solidFill>
                  <a:srgbClr val="1C2634"/>
                </a:solidFill>
                <a:latin typeface="Aptos"/>
              </a:defRPr>
            </a:pPr>
            <a:r>
              <a:t>Which values are derived rather than independently stored?</a:t>
            </a:r>
          </a:p>
          <a:p>
            <a:pPr>
              <a:spcAft>
                <a:spcPts val="1200"/>
              </a:spcAft>
              <a:defRPr sz="1600">
                <a:solidFill>
                  <a:srgbClr val="1C2634"/>
                </a:solidFill>
                <a:latin typeface="Aptos"/>
              </a:defRPr>
            </a:pPr>
            <a:r>
              <a:t>What events can change the state?</a:t>
            </a:r>
          </a:p>
          <a:p>
            <a:pPr>
              <a:spcAft>
                <a:spcPts val="1200"/>
              </a:spcAft>
              <a:defRPr sz="1600">
                <a:solidFill>
                  <a:srgbClr val="1C2634"/>
                </a:solidFill>
                <a:latin typeface="Aptos"/>
              </a:defRPr>
            </a:pPr>
            <a:r>
              <a:t>What are the loading, success, empty, error, retry, and cancellation states?</a:t>
            </a:r>
          </a:p>
          <a:p>
            <a:pPr>
              <a:spcAft>
                <a:spcPts val="1200"/>
              </a:spcAft>
              <a:defRPr sz="1600">
                <a:solidFill>
                  <a:srgbClr val="1C2634"/>
                </a:solidFill>
                <a:latin typeface="Aptos"/>
              </a:defRPr>
            </a:pPr>
            <a:r>
              <a:t>Which operations are side effects and how are failures handled?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2203A"/>
                </a:solidFill>
                <a:latin typeface="Aptos Display"/>
              </a:rPr>
              <a:t>Summary &amp; Discussion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109728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DE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4343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Reactive applications make the UI a projection of current state.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Good state management starts with clear ownership, scope, lifetime, and a single source of truth.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Unidirectional data flow makes state changes easier to trace and test.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Keep side effects explicit and separate from pure state transitions.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Choose the simplest approach that satisfies the application’s complexity and growth requirements.</a:t>
            </a:r>
          </a:p>
          <a:p>
            <a:pPr>
              <a:spcAft>
                <a:spcPts val="1200"/>
              </a:spcAft>
              <a:defRPr sz="1800">
                <a:solidFill>
                  <a:srgbClr val="1C2634"/>
                </a:solidFill>
                <a:latin typeface="Aptos"/>
              </a:defRPr>
            </a:pPr>
            <a:r>
              <a:t>Discussion: For a university app, which state should be local, shared, persistent, or derived?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6510528"/>
            <a:ext cx="8229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>
                <a:solidFill>
                  <a:srgbClr val="5C6A7D"/>
                </a:solidFill>
              </a:rPr>
              <a:t>Mobile Application Development II • Week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27080" y="649224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1738</Words>
  <Application>Microsoft Office PowerPoint</Application>
  <PresentationFormat>Widescreen</PresentationFormat>
  <Paragraphs>226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sipan</dc:creator>
  <cp:keywords/>
  <dc:description>generated using python-pptx</dc:description>
  <cp:lastModifiedBy>sipan hameed</cp:lastModifiedBy>
  <cp:revision>5</cp:revision>
  <dcterms:created xsi:type="dcterms:W3CDTF">2013-01-27T09:14:16Z</dcterms:created>
  <dcterms:modified xsi:type="dcterms:W3CDTF">2026-09-26T21:36:31Z</dcterms:modified>
  <cp:category/>
</cp:coreProperties>
</file>