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457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Opening: introduce architecture as the discipline of structuring an application so that responsibilities, dependencies, and change remain manageable as the system grows.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expectations: patterns are tools. A pattern should solve a problem; using one merely because it is popular can add unnecessary complexity.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classic MVC idea rather than tying it to one framework. The exact mapping can vary by platform.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Contrast MVP with MVC: the Presenter has an explicit role in managing presentation behavior and can be isolated for testing.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pattern is especially useful to discuss because mobile UI frameworks are often state-driven or reactive. Stress that ViewModel is not the business domain itself.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Clean Architecture as a boundary-centered approach. The key teaching point is dependency direction and independence from external mechanisms.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conceptual mapping, not a mandated folder structure. Encourage students to think in responsibilities and boundaries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Repository is a boundary, not necessarily a database wrapper. It represents data access behavior from the application’s point of 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conceptual. DI can be manual or framework-assisted; the architectural principle is explicit ownership of dependencies.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feature/domain modularity. A modular system can isolate teams, reduce build impact, clarify ownership, and make testing easier.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choice depends on team size, product complexity, change patterns, and platform conventions. Many mature systems combine both approaches.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that this is a theory lecture. Students are expected to understand the reasoning behind structures they will implement in practical sessions.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 back to Lecture 7 from the prior course. Deep linking and navigation are more maintainable when routes do not embed business logic and screen-to-screen dependencies remain controlled.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a familiar example such as loading a student profile or product list. Do not implement it; focus on what each boundary knows and does not know.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architecture to reliability. Errors should be handled at appropriate boundaries, not scattered unpredictably throughout the UI.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students: “What problem are we optimizing for?” This shifts architecture discussions from preference to evidence and constraints.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discussion exercise. Have students propose boundaries before revealing the conceptual answers.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asking students to identify one architectural decision in an app they use every day and explain which responsibility boundary it supports.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a simple analogy: architecture is like organizing a building before adding more floors. The goal is not complexity for its own sake, but controlled complexity.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architecture affects change cost. This is qualitative, not a mathematical law; the curve illustrates a common engineering pattern.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non-functional requirements as architectural drivers. A structure optimized only for speed may create security or testability problems; architecture is a set of trade-offs.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principles are more important than memorizing a particular pattern. Architectural patterns are ways of applying these principles.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examples without code: presentation displays information; business rules decide what the app means; data access retrieves/stores information; external services communicate beyond the app.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that layers are conceptual. Different projects may package them differently, but the dependency relationships remain the central idea.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dependency inversion conceptually. Students do not need code yet; the key is that business policy should not be trapped inside database or network details.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9E1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37960"/>
            <a:ext cx="5760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Mobile Application Development II • Week 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229600" y="653796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Advanced Mobile Application Architecture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pan.dev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32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5989320"/>
            <a:ext cx="12191695" cy="86868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A8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MOBILE APPLICATION DEVELOPMENT II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325880"/>
            <a:ext cx="8778240" cy="1600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Advanced Mobile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Architecture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58952" y="3246120"/>
            <a:ext cx="4114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7E3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Theory Lecture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58952" y="3977640"/>
            <a:ext cx="1078992" cy="347472"/>
          </a:xfrm>
          <a:prstGeom prst="roundRect">
            <a:avLst>
              <a:gd name="adj" fmla="val 42105"/>
            </a:avLst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4032504"/>
            <a:ext cx="107899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4th Year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001997" y="1828800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001997" y="1929384"/>
            <a:ext cx="2331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UI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9039954" y="2286000"/>
            <a:ext cx="0" cy="128016"/>
          </a:xfrm>
          <a:prstGeom prst="line">
            <a:avLst/>
          </a:prstGeom>
          <a:noFill/>
          <a:ln w="19050">
            <a:solidFill>
              <a:srgbClr val="D7E3EF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779237" y="2423160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9237" y="2523744"/>
            <a:ext cx="2331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Domain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9313219" y="2880360"/>
            <a:ext cx="0" cy="128016"/>
          </a:xfrm>
          <a:prstGeom prst="line">
            <a:avLst/>
          </a:prstGeom>
          <a:noFill/>
          <a:ln w="19050">
            <a:solidFill>
              <a:srgbClr val="D7E3EF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8556477" y="3017520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56477" y="3118104"/>
            <a:ext cx="2331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9649553" y="3474720"/>
            <a:ext cx="0" cy="128016"/>
          </a:xfrm>
          <a:prstGeom prst="line">
            <a:avLst/>
          </a:prstGeom>
          <a:noFill/>
          <a:ln w="19050">
            <a:solidFill>
              <a:srgbClr val="D7E3EF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9333717" y="3611880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333717" y="3712464"/>
            <a:ext cx="23317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Platform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882128" y="4617720"/>
            <a:ext cx="35661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7E3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Architecture is the structure that makes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D7E3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 safer, complexity manageable,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D7E3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growth sustainable.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AB217418-89FA-A6A7-871B-D0EF298476BF}"/>
              </a:ext>
            </a:extLst>
          </p:cNvPr>
          <p:cNvSpPr txBox="1">
            <a:spLocks/>
          </p:cNvSpPr>
          <p:nvPr/>
        </p:nvSpPr>
        <p:spPr>
          <a:xfrm>
            <a:off x="731520" y="4646939"/>
            <a:ext cx="8689976" cy="137159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Sipan M. Hameed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https://www.sipan.dev/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9C000F-61EF-56DA-4FFD-C3E34EC104A5}"/>
              </a:ext>
            </a:extLst>
          </p:cNvPr>
          <p:cNvSpPr txBox="1"/>
          <p:nvPr/>
        </p:nvSpPr>
        <p:spPr>
          <a:xfrm>
            <a:off x="758952" y="2715768"/>
            <a:ext cx="62420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Lecture -1-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86C40D-E583-9C2E-952F-CD49C6029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5043" y="-73043"/>
            <a:ext cx="1746652" cy="174665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7901763-3320-514F-EEFE-12100BA7855D}"/>
              </a:ext>
            </a:extLst>
          </p:cNvPr>
          <p:cNvSpPr txBox="1"/>
          <p:nvPr/>
        </p:nvSpPr>
        <p:spPr>
          <a:xfrm>
            <a:off x="5824570" y="372335"/>
            <a:ext cx="6241054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Technical College of Zakho</a:t>
            </a:r>
            <a:endParaRPr lang="en-US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ctr">
              <a:lnSpc>
                <a:spcPct val="150000"/>
              </a:lnSpc>
              <a:buNone/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Computer Information Systems</a:t>
            </a:r>
            <a:endParaRPr lang="en-US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09 • PATTERN LANDSCAPE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10231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Common Architectural Patterns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91540" y="1444752"/>
            <a:ext cx="4983480" cy="1645920"/>
          </a:xfrm>
          <a:prstGeom prst="roundRect">
            <a:avLst>
              <a:gd name="adj" fmla="val 4444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868680" y="1417320"/>
            <a:ext cx="73152" cy="164592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5276" y="1819656"/>
            <a:ext cx="4663440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MVC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051560" y="2377440"/>
            <a:ext cx="4663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View • Controller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6355080" y="1444752"/>
            <a:ext cx="4983480" cy="1645920"/>
          </a:xfrm>
          <a:prstGeom prst="roundRect">
            <a:avLst>
              <a:gd name="adj" fmla="val 4444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55080" y="1417320"/>
            <a:ext cx="73152" cy="164592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06540" y="1563624"/>
            <a:ext cx="4663440" cy="83073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4000" b="1" dirty="0">
                <a:solidFill>
                  <a:srgbClr val="17324D"/>
                </a:solidFill>
                <a:latin typeface="Aptos" pitchFamily="34" charset="0"/>
              </a:rPr>
              <a:t>MVP</a:t>
            </a:r>
          </a:p>
        </p:txBody>
      </p:sp>
      <p:sp>
        <p:nvSpPr>
          <p:cNvPr id="11" name="Text 9"/>
          <p:cNvSpPr/>
          <p:nvPr/>
        </p:nvSpPr>
        <p:spPr>
          <a:xfrm>
            <a:off x="6537960" y="2377440"/>
            <a:ext cx="4663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3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View • Presenter</a:t>
            </a:r>
            <a:endParaRPr lang="en-US" sz="3200" dirty="0"/>
          </a:p>
        </p:txBody>
      </p:sp>
      <p:sp>
        <p:nvSpPr>
          <p:cNvPr id="12" name="Shape 10"/>
          <p:cNvSpPr/>
          <p:nvPr/>
        </p:nvSpPr>
        <p:spPr>
          <a:xfrm>
            <a:off x="868680" y="3474720"/>
            <a:ext cx="4983480" cy="1645920"/>
          </a:xfrm>
          <a:prstGeom prst="roundRect">
            <a:avLst>
              <a:gd name="adj" fmla="val 4444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474720"/>
            <a:ext cx="73152" cy="1645920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611880"/>
            <a:ext cx="466344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MVVM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1051560" y="4288536"/>
            <a:ext cx="4663440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View • ViewModel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6355080" y="3474720"/>
            <a:ext cx="4983480" cy="1645920"/>
          </a:xfrm>
          <a:prstGeom prst="roundRect">
            <a:avLst>
              <a:gd name="adj" fmla="val 4444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55080" y="3474720"/>
            <a:ext cx="73152" cy="1645920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37960" y="3611880"/>
            <a:ext cx="466344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Clean Architecture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6537960" y="4288536"/>
            <a:ext cx="4663440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Entities • Use cases • Interface adapters • Frameworks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05840" y="5650992"/>
            <a:ext cx="10058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Patterns are not “the architecture”. They are reusable ways to organize responsibilities and dependencies.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10 • PATTERN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MVC — Model–View–Controller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68680" y="1554480"/>
            <a:ext cx="585216" cy="585216"/>
          </a:xfrm>
          <a:prstGeom prst="ellipse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718340"/>
            <a:ext cx="585216" cy="23408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627632" y="146304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627632" y="1874520"/>
            <a:ext cx="23317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data and business state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572000" y="1554480"/>
            <a:ext cx="585216" cy="585216"/>
          </a:xfrm>
          <a:prstGeom prst="ellipse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0" y="1718340"/>
            <a:ext cx="585216" cy="23408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330952" y="146304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330952" y="1874520"/>
            <a:ext cx="23317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 of information to the user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275320" y="1554480"/>
            <a:ext cx="585216" cy="585216"/>
          </a:xfrm>
          <a:prstGeom prst="ellipse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75320" y="1718340"/>
            <a:ext cx="585216" cy="23408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034272" y="146304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Controller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034272" y="1874520"/>
            <a:ext cx="23317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Coordinates input and application flow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2971800" y="2240280"/>
            <a:ext cx="1325880" cy="0"/>
          </a:xfrm>
          <a:prstGeom prst="line">
            <a:avLst/>
          </a:prstGeom>
          <a:noFill/>
          <a:ln w="2286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6675120" y="2240280"/>
            <a:ext cx="1325880" cy="0"/>
          </a:xfrm>
          <a:prstGeom prst="line">
            <a:avLst/>
          </a:prstGeom>
          <a:noFill/>
          <a:ln w="2286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8183880" y="2971800"/>
            <a:ext cx="0" cy="0"/>
          </a:xfrm>
          <a:prstGeom prst="line">
            <a:avLst/>
          </a:prstGeom>
          <a:noFill/>
          <a:ln w="1524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960120" y="3886200"/>
            <a:ext cx="10012680" cy="1143000"/>
          </a:xfrm>
          <a:prstGeom prst="roundRect">
            <a:avLst>
              <a:gd name="adj" fmla="val 6400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60120" y="3886200"/>
            <a:ext cx="73152" cy="114300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43000" y="4023360"/>
            <a:ext cx="9692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Strengths &amp; limitations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43000" y="4370832"/>
            <a:ext cx="969264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Simple mental model; familiar in web development. In large mobile apps, controllers can become “god objects” when too many responsibilities accumulate.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11 • PATTERN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MVP — Model–View–Presenter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481328"/>
            <a:ext cx="3383280" cy="1508760"/>
          </a:xfrm>
          <a:prstGeom prst="roundRect">
            <a:avLst>
              <a:gd name="adj" fmla="val 4848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481328"/>
            <a:ext cx="73152" cy="150876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1618488"/>
            <a:ext cx="3063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05840" y="1965960"/>
            <a:ext cx="3063240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Displays state and forwards user actions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0" y="1481328"/>
            <a:ext cx="3383280" cy="1508760"/>
          </a:xfrm>
          <a:prstGeom prst="roundRect">
            <a:avLst>
              <a:gd name="adj" fmla="val 4848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0" y="1481328"/>
            <a:ext cx="73152" cy="150876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0" y="1618488"/>
            <a:ext cx="3063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Presenter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754880" y="1965960"/>
            <a:ext cx="3063240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Contains presentation logic and coordinates work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321040" y="1481328"/>
            <a:ext cx="3383280" cy="1508760"/>
          </a:xfrm>
          <a:prstGeom prst="roundRect">
            <a:avLst>
              <a:gd name="adj" fmla="val 4848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321040" y="1481328"/>
            <a:ext cx="73152" cy="1508760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0" y="1618488"/>
            <a:ext cx="3063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503920" y="1965960"/>
            <a:ext cx="3063240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Represents data and business state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160520" y="2240280"/>
            <a:ext cx="320040" cy="0"/>
          </a:xfrm>
          <a:prstGeom prst="line">
            <a:avLst/>
          </a:prstGeom>
          <a:noFill/>
          <a:ln w="2540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7909560" y="2240280"/>
            <a:ext cx="301752" cy="0"/>
          </a:xfrm>
          <a:prstGeom prst="line">
            <a:avLst/>
          </a:prstGeom>
          <a:noFill/>
          <a:ln w="2540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1097280" y="36576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MVP moves presentation logic away from the UI surface.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1828800" y="4526280"/>
            <a:ext cx="8458200" cy="1005840"/>
          </a:xfrm>
          <a:prstGeom prst="roundRect">
            <a:avLst>
              <a:gd name="adj" fmla="val 7273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828800" y="4526280"/>
            <a:ext cx="73152" cy="1005840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011680" y="4663440"/>
            <a:ext cx="81381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2011680" y="5010912"/>
            <a:ext cx="81381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Testability can improve, but the pattern may introduce more interfaces and ceremony for small screens.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12 • PATTERN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MVVM — Model–View–ViewModel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77240" y="141732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417320"/>
            <a:ext cx="73152" cy="150876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554480"/>
            <a:ext cx="30175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1901952"/>
            <a:ext cx="3017520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UI / screen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07992" y="141732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07992" y="1417320"/>
            <a:ext cx="73152" cy="150876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90872" y="1554480"/>
            <a:ext cx="30175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ViewModel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90872" y="1901952"/>
            <a:ext cx="3017520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 state + actions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238744" y="141732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38744" y="1417320"/>
            <a:ext cx="73152" cy="1508760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21624" y="1554480"/>
            <a:ext cx="30175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/ Domain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21624" y="1901952"/>
            <a:ext cx="3017520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+ data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114800" y="2176272"/>
            <a:ext cx="365760" cy="0"/>
          </a:xfrm>
          <a:prstGeom prst="line">
            <a:avLst/>
          </a:prstGeom>
          <a:noFill/>
          <a:ln w="2540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7845552" y="2176272"/>
            <a:ext cx="338328" cy="0"/>
          </a:xfrm>
          <a:prstGeom prst="line">
            <a:avLst/>
          </a:prstGeom>
          <a:noFill/>
          <a:ln w="2540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914400" y="3383280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Reactive state flows are central to the model.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1005840" y="4160520"/>
            <a:ext cx="4709160" cy="1143000"/>
          </a:xfrm>
          <a:prstGeom prst="roundRect">
            <a:avLst>
              <a:gd name="adj" fmla="val 6400"/>
            </a:avLst>
          </a:prstGeom>
          <a:solidFill>
            <a:srgbClr val="ECF7E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05840" y="4160520"/>
            <a:ext cx="73152" cy="1143000"/>
          </a:xfrm>
          <a:prstGeom prst="rect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88720" y="4297680"/>
            <a:ext cx="4389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88720" y="4645152"/>
            <a:ext cx="438912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separation of UI from presentation state; suitable for reactive interfaces.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355080" y="4160520"/>
            <a:ext cx="4709160" cy="1143000"/>
          </a:xfrm>
          <a:prstGeom prst="roundRect">
            <a:avLst>
              <a:gd name="adj" fmla="val 6400"/>
            </a:avLst>
          </a:prstGeom>
          <a:solidFill>
            <a:srgbClr val="FCEDED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55080" y="4160520"/>
            <a:ext cx="73152" cy="1143000"/>
          </a:xfrm>
          <a:prstGeom prst="rect">
            <a:avLst/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37960" y="4297680"/>
            <a:ext cx="4389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537960" y="4645152"/>
            <a:ext cx="438912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ViewModels can become oversized if domain and data responsibilities leak into them.</a:t>
            </a:r>
            <a:endParaRPr lang="en-US" sz="125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13 • FROM PATTERNS TO BOUNDARIES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Clean Architecture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809848" y="1234440"/>
            <a:ext cx="4572000" cy="713232"/>
          </a:xfrm>
          <a:prstGeom prst="roundRect">
            <a:avLst>
              <a:gd name="adj" fmla="val 15385"/>
            </a:avLst>
          </a:prstGeom>
          <a:solidFill>
            <a:srgbClr val="ECF7EF"/>
          </a:solidFill>
          <a:ln w="25400">
            <a:solidFill>
              <a:srgbClr val="3A8F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09848" y="143560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Entities / Core business rules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2895448" y="2240280"/>
            <a:ext cx="6400800" cy="713232"/>
          </a:xfrm>
          <a:prstGeom prst="roundRect">
            <a:avLst>
              <a:gd name="adj" fmla="val 15385"/>
            </a:avLst>
          </a:prstGeom>
          <a:solidFill>
            <a:srgbClr val="EAF2FA"/>
          </a:solidFill>
          <a:ln w="25400">
            <a:solidFill>
              <a:srgbClr val="2E6FA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895448" y="2441448"/>
            <a:ext cx="6400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Cases / Application rules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981048" y="3246120"/>
            <a:ext cx="8229600" cy="713232"/>
          </a:xfrm>
          <a:prstGeom prst="roundRect">
            <a:avLst>
              <a:gd name="adj" fmla="val 15385"/>
            </a:avLst>
          </a:prstGeom>
          <a:solidFill>
            <a:srgbClr val="F0EDFA"/>
          </a:solidFill>
          <a:ln w="25400">
            <a:solidFill>
              <a:srgbClr val="6D5FA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981048" y="3447288"/>
            <a:ext cx="8229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Interface Adapters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066648" y="4251960"/>
            <a:ext cx="10058400" cy="713232"/>
          </a:xfrm>
          <a:prstGeom prst="roundRect">
            <a:avLst>
              <a:gd name="adj" fmla="val 15385"/>
            </a:avLst>
          </a:prstGeom>
          <a:solidFill>
            <a:srgbClr val="FBF2E7"/>
          </a:solidFill>
          <a:ln w="25400">
            <a:solidFill>
              <a:srgbClr val="C77B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6648" y="4453128"/>
            <a:ext cx="100584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Frameworks &amp; Drivers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417320" y="5468112"/>
            <a:ext cx="9418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Dependencies point inward toward policy and business rules.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14 • CONCEPTUAL VIEW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Mapping Clean Architecture to a Mobile App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914400" y="1216152"/>
            <a:ext cx="1014984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22860">
            <a:solidFill>
              <a:srgbClr val="2C8C8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216152"/>
            <a:ext cx="2057400" cy="566928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353312"/>
            <a:ext cx="20574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246120" y="1335024"/>
            <a:ext cx="74980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 • UI state • navigation coordination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914400" y="2057400"/>
            <a:ext cx="1014984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22860">
            <a:solidFill>
              <a:srgbClr val="2E6FA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2057400"/>
            <a:ext cx="2057400" cy="566928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194560"/>
            <a:ext cx="20574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46120" y="2176272"/>
            <a:ext cx="74980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cases • application services • rules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914400" y="2898648"/>
            <a:ext cx="1014984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22860">
            <a:solidFill>
              <a:srgbClr val="3A8F5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4400" y="2898648"/>
            <a:ext cx="2057400" cy="566928"/>
          </a:xfrm>
          <a:prstGeom prst="rect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3035808"/>
            <a:ext cx="20574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Domain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246120" y="3017520"/>
            <a:ext cx="74980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Entities • business invariants • policies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914400" y="3739896"/>
            <a:ext cx="1014984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22860">
            <a:solidFill>
              <a:srgbClr val="6D5FA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14400" y="3739896"/>
            <a:ext cx="2057400" cy="566928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3877056"/>
            <a:ext cx="20574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246120" y="3858768"/>
            <a:ext cx="74980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Repositories • local/remote sources • DTO mapping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914400" y="4581144"/>
            <a:ext cx="1014984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22860">
            <a:solidFill>
              <a:srgbClr val="C77B3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" y="4581144"/>
            <a:ext cx="2057400" cy="566928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4718304"/>
            <a:ext cx="20574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Infrastructure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246120" y="4700016"/>
            <a:ext cx="74980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HTTP • database engine • OS/device services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914400" y="5605272"/>
            <a:ext cx="10149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E6FA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feature may cross several layers — but each layer should keep its own responsibility.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15 • ABSTRACTING DATA ACCESS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Repository Pattern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68680" y="1143000"/>
            <a:ext cx="3657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143000"/>
            <a:ext cx="73152" cy="603504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280160"/>
            <a:ext cx="3337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51560" y="1627632"/>
            <a:ext cx="333756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25000" lnSpcReduction="20000"/>
          </a:bodyPr>
          <a:lstStyle/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868680" y="1984248"/>
            <a:ext cx="3657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1984248"/>
            <a:ext cx="73152" cy="603504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2121408"/>
            <a:ext cx="3337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case / domain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51560" y="2468880"/>
            <a:ext cx="333756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25000" lnSpcReduction="20000"/>
          </a:bodyPr>
          <a:lstStyle/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68680" y="2825496"/>
            <a:ext cx="3657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2825496"/>
            <a:ext cx="73152" cy="603504"/>
          </a:xfrm>
          <a:prstGeom prst="rect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62656"/>
            <a:ext cx="3337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Repository contract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51560" y="3310128"/>
            <a:ext cx="333756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25000" lnSpcReduction="20000"/>
          </a:bodyPr>
          <a:lstStyle/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68680" y="3666744"/>
            <a:ext cx="3657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3666744"/>
            <a:ext cx="73152" cy="603504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51560" y="3803904"/>
            <a:ext cx="3337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Repository implementation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051560" y="4151376"/>
            <a:ext cx="333756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25000" lnSpcReduction="20000"/>
          </a:bodyPr>
          <a:lstStyle/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68680" y="4507992"/>
            <a:ext cx="3657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4507992"/>
            <a:ext cx="73152" cy="603504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645152"/>
            <a:ext cx="3337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source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051560" y="4992624"/>
            <a:ext cx="333756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25000" lnSpcReduction="20000"/>
          </a:bodyPr>
          <a:lstStyle/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709160" y="1435608"/>
            <a:ext cx="1005840" cy="0"/>
          </a:xfrm>
          <a:prstGeom prst="line">
            <a:avLst/>
          </a:prstGeom>
          <a:noFill/>
          <a:ln w="2540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4709160" y="2276856"/>
            <a:ext cx="1005840" cy="0"/>
          </a:xfrm>
          <a:prstGeom prst="line">
            <a:avLst/>
          </a:prstGeom>
          <a:noFill/>
          <a:ln w="2540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5852160" y="1417320"/>
            <a:ext cx="4800600" cy="1463040"/>
          </a:xfrm>
          <a:prstGeom prst="roundRect">
            <a:avLst>
              <a:gd name="adj" fmla="val 5000"/>
            </a:avLst>
          </a:prstGeom>
          <a:solidFill>
            <a:srgbClr val="ECF7E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852160" y="1417320"/>
            <a:ext cx="73152" cy="1463040"/>
          </a:xfrm>
          <a:prstGeom prst="rect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035040" y="1554480"/>
            <a:ext cx="4480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a repository?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6035040" y="1901952"/>
            <a:ext cx="4480560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rest of the application asks for data without knowing whether it comes from a database, web service, cache, or another source.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852160" y="324612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852160" y="3246120"/>
            <a:ext cx="73152" cy="141732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35040" y="3383280"/>
            <a:ext cx="4480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Architectural benefit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6035040" y="3730752"/>
            <a:ext cx="4480560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 the data source behind a stable boundary; centralize retrieval, storage, and caching decisions.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5852160" y="4983480"/>
            <a:ext cx="1417320" cy="347472"/>
          </a:xfrm>
          <a:prstGeom prst="roundRect">
            <a:avLst>
              <a:gd name="adj" fmla="val 42105"/>
            </a:avLst>
          </a:prstGeom>
          <a:solidFill>
            <a:srgbClr val="ECF7EF"/>
          </a:solidFill>
          <a:ln w="12700">
            <a:solidFill>
              <a:srgbClr val="ECF7E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852160" y="5001768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A8F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Stable contract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7406640" y="4983480"/>
            <a:ext cx="1645920" cy="347472"/>
          </a:xfrm>
          <a:prstGeom prst="roundRect">
            <a:avLst>
              <a:gd name="adj" fmla="val 42105"/>
            </a:avLst>
          </a:prstGeom>
          <a:solidFill>
            <a:srgbClr val="F0EDFA"/>
          </a:solidFill>
          <a:ln w="12700">
            <a:solidFill>
              <a:srgbClr val="F0EDF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406640" y="5001768"/>
            <a:ext cx="16459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D5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Replaceable source</a:t>
            </a:r>
            <a:endParaRPr lang="en-US" sz="1100" dirty="0"/>
          </a:p>
        </p:txBody>
      </p:sp>
      <p:sp>
        <p:nvSpPr>
          <p:cNvPr id="3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16 • MAKING DEPENDENCIES EXPLICIT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Dependency Injection (DI)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143000"/>
            <a:ext cx="1051560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component should receive the services it needs rather than constructing every dependency itself.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731520" y="2011680"/>
            <a:ext cx="3246120" cy="1554480"/>
          </a:xfrm>
          <a:prstGeom prst="roundRect">
            <a:avLst>
              <a:gd name="adj" fmla="val 4706"/>
            </a:avLst>
          </a:prstGeom>
          <a:solidFill>
            <a:srgbClr val="FCEDED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2011680"/>
            <a:ext cx="73152" cy="1554480"/>
          </a:xfrm>
          <a:prstGeom prst="rect">
            <a:avLst/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148840"/>
            <a:ext cx="29260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Without DI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2496312"/>
            <a:ext cx="2926080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Component decides: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“Which concrete database? Which API client? Which logger?”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160520" y="2788920"/>
            <a:ext cx="1005840" cy="0"/>
          </a:xfrm>
          <a:prstGeom prst="line">
            <a:avLst/>
          </a:prstGeom>
          <a:noFill/>
          <a:ln w="3048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5303520" y="196596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303520" y="1965960"/>
            <a:ext cx="73152" cy="169164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0" y="2103120"/>
            <a:ext cx="16459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 boundary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486400" y="2450592"/>
            <a:ext cx="1645920" cy="10698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Dependencies are provided from outside.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452360" y="2788920"/>
            <a:ext cx="822960" cy="0"/>
          </a:xfrm>
          <a:prstGeom prst="line">
            <a:avLst/>
          </a:prstGeom>
          <a:noFill/>
          <a:ln w="3048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8412480" y="2011680"/>
            <a:ext cx="3063240" cy="1554480"/>
          </a:xfrm>
          <a:prstGeom prst="roundRect">
            <a:avLst>
              <a:gd name="adj" fmla="val 4706"/>
            </a:avLst>
          </a:prstGeom>
          <a:solidFill>
            <a:srgbClr val="ECF7E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2011680"/>
            <a:ext cx="73152" cy="1554480"/>
          </a:xfrm>
          <a:prstGeom prst="rect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95360" y="2148840"/>
            <a:ext cx="27432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DI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595360" y="2496312"/>
            <a:ext cx="2743200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Component focuses on its responsibility and can be tested with substitutes.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1920240" y="4434840"/>
            <a:ext cx="8321040" cy="1051560"/>
          </a:xfrm>
          <a:prstGeom prst="roundRect">
            <a:avLst>
              <a:gd name="adj" fmla="val 6957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920240" y="4434840"/>
            <a:ext cx="73152" cy="105156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103120" y="4572000"/>
            <a:ext cx="80010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Benefits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2103120" y="4919472"/>
            <a:ext cx="800100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Testability • replaceability • explicit dependencies • easier configuration • reduced hidden coupling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17 • BEYOND LAYERS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Modularity: Managing Large Applications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77240" y="1325880"/>
            <a:ext cx="3401568" cy="1554480"/>
          </a:xfrm>
          <a:prstGeom prst="roundRect">
            <a:avLst>
              <a:gd name="adj" fmla="val 4706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325880"/>
            <a:ext cx="73152" cy="155448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46304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Authentication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1810512"/>
            <a:ext cx="3081528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Login, session, access policy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26280" y="1325880"/>
            <a:ext cx="3401568" cy="1554480"/>
          </a:xfrm>
          <a:prstGeom prst="roundRect">
            <a:avLst>
              <a:gd name="adj" fmla="val 4706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26280" y="1325880"/>
            <a:ext cx="73152" cy="155448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9160" y="146304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Catalog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709160" y="1810512"/>
            <a:ext cx="3081528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Products, categories, search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275320" y="1325880"/>
            <a:ext cx="3401568" cy="1554480"/>
          </a:xfrm>
          <a:prstGeom prst="roundRect">
            <a:avLst>
              <a:gd name="adj" fmla="val 4706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75320" y="1325880"/>
            <a:ext cx="73152" cy="1554480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58200" y="146304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Orders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58200" y="1810512"/>
            <a:ext cx="3081528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Cart, checkout, order status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77240" y="3291840"/>
            <a:ext cx="3401568" cy="1554480"/>
          </a:xfrm>
          <a:prstGeom prst="roundRect">
            <a:avLst>
              <a:gd name="adj" fmla="val 4706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3291840"/>
            <a:ext cx="73152" cy="1554480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342900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60120" y="3776472"/>
            <a:ext cx="3081528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details, preferences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4526280" y="3291840"/>
            <a:ext cx="3401568" cy="1554480"/>
          </a:xfrm>
          <a:prstGeom prst="roundRect">
            <a:avLst>
              <a:gd name="adj" fmla="val 4706"/>
            </a:avLst>
          </a:prstGeom>
          <a:solidFill>
            <a:srgbClr val="ECF7E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26280" y="3291840"/>
            <a:ext cx="73152" cy="1554480"/>
          </a:xfrm>
          <a:prstGeom prst="rect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09160" y="342900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709160" y="3776472"/>
            <a:ext cx="3081528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Logging, networking, common models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14400" y="5577840"/>
            <a:ext cx="10241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module should have a clear purpose and a controlled public boundary.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18 • TWO WAYS TO THINK ABOUT STRUCTURE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Feature-First vs Layer-First Organization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77240" y="1371600"/>
            <a:ext cx="5074920" cy="3474720"/>
          </a:xfrm>
          <a:prstGeom prst="roundRect">
            <a:avLst>
              <a:gd name="adj" fmla="val 2105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371600"/>
            <a:ext cx="73152" cy="347472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508760"/>
            <a:ext cx="4754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Layer-first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1856232"/>
            <a:ext cx="4754880" cy="2852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Screens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Domain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Services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Repositories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Infrastructure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API / storage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309360" y="1371600"/>
            <a:ext cx="5074920" cy="3474720"/>
          </a:xfrm>
          <a:prstGeom prst="roundRect">
            <a:avLst>
              <a:gd name="adj" fmla="val 2105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371600"/>
            <a:ext cx="73152" cy="347472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508760"/>
            <a:ext cx="4754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Feature-first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92240" y="1856232"/>
            <a:ext cx="4754880" cy="2852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Authentication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UI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State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Domain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└ Data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Orders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UI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├ Domain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└ Data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14400" y="5230368"/>
            <a:ext cx="10241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Layer-first emphasizes technical boundaries. Feature-first emphasizes business capabilities.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01 • AT THE END OF THIS LECTURE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Learning Objectives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77240" y="1325880"/>
            <a:ext cx="10424160" cy="4251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228600" indent="-228600">
              <a:buSzPct val="100000"/>
              <a:buChar char="•"/>
            </a:pPr>
            <a:r>
              <a:rPr lang="en-US" sz="2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software architecture in the context of mobile applications.</a:t>
            </a:r>
            <a:endParaRPr lang="en-US" sz="2800" dirty="0"/>
          </a:p>
          <a:p>
            <a:pPr marL="228600" indent="-228600">
              <a:buSzPct val="100000"/>
              <a:buChar char="•"/>
            </a:pPr>
            <a:r>
              <a:rPr lang="en-US" sz="2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separation of concerns, abstraction, cohesion, and coupling.</a:t>
            </a:r>
            <a:endParaRPr lang="en-US" sz="2800" dirty="0"/>
          </a:p>
          <a:p>
            <a:pPr marL="228600" indent="-228600">
              <a:buSzPct val="100000"/>
              <a:buChar char="•"/>
            </a:pPr>
            <a:r>
              <a:rPr lang="en-US" sz="2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common architectural patterns: MVC, MVP, MVVM, and Clean Architecture.</a:t>
            </a:r>
            <a:endParaRPr lang="en-US" sz="2800" dirty="0"/>
          </a:p>
          <a:p>
            <a:pPr marL="228600" indent="-228600">
              <a:buSzPct val="100000"/>
              <a:buChar char="•"/>
            </a:pPr>
            <a:r>
              <a:rPr lang="en-US" sz="2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layers, dependencies, repositories, dependency injection, and modularity.</a:t>
            </a:r>
            <a:endParaRPr lang="en-US" sz="2800" dirty="0"/>
          </a:p>
          <a:p>
            <a:pPr marL="228600" indent="-228600">
              <a:buSzPct val="100000"/>
              <a:buChar char="•"/>
            </a:pPr>
            <a:r>
              <a:rPr lang="en-US" sz="2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Evaluate architectural trade-offs for a realistic mobile application.</a:t>
            </a:r>
            <a:endParaRPr lang="en-US" sz="2800" dirty="0"/>
          </a:p>
          <a:p>
            <a:pPr marL="228600" indent="-228600">
              <a:buSzPct val="100000"/>
              <a:buChar char="•"/>
            </a:pPr>
            <a:r>
              <a:rPr lang="en-US" sz="2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Recognize how architecture supports maintainability, testability, security, and scalability.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77240" y="5715000"/>
            <a:ext cx="5166360" cy="347472"/>
          </a:xfrm>
          <a:prstGeom prst="roundRect">
            <a:avLst>
              <a:gd name="adj" fmla="val 42105"/>
            </a:avLst>
          </a:prstGeom>
          <a:solidFill>
            <a:srgbClr val="EAF2FA"/>
          </a:solidFill>
          <a:ln w="12700">
            <a:solidFill>
              <a:srgbClr val="EAF2F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5733288"/>
            <a:ext cx="5166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E6FA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Focus: concepts, diagrams, decisions — not implementation code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19 • CONNECTING TO WEEK 1 FOUNDATIONS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Navigation Is Part of Architecture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13232" y="1097280"/>
            <a:ext cx="10789920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7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Mobile Application Development I, navigation was introduced as a UI/system behavior. At an architectural level, navigation also creates boundaries.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31520" y="2286000"/>
            <a:ext cx="2450592" cy="1463040"/>
          </a:xfrm>
          <a:prstGeom prst="roundRect">
            <a:avLst>
              <a:gd name="adj" fmla="val 5000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2286000"/>
            <a:ext cx="73152" cy="146304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423160"/>
            <a:ext cx="21305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2770632"/>
            <a:ext cx="2130552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200400" y="3017520"/>
            <a:ext cx="256032" cy="0"/>
          </a:xfrm>
          <a:prstGeom prst="line">
            <a:avLst/>
          </a:prstGeom>
          <a:noFill/>
          <a:ln w="2286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3520440" y="2286000"/>
            <a:ext cx="2450592" cy="1463040"/>
          </a:xfrm>
          <a:prstGeom prst="roundRect">
            <a:avLst>
              <a:gd name="adj" fmla="val 5000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20440" y="2286000"/>
            <a:ext cx="73152" cy="146304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03320" y="2423160"/>
            <a:ext cx="21305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Route / state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703320" y="2770632"/>
            <a:ext cx="2130552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Navigation boundary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989320" y="3017520"/>
            <a:ext cx="256032" cy="0"/>
          </a:xfrm>
          <a:prstGeom prst="line">
            <a:avLst/>
          </a:prstGeom>
          <a:noFill/>
          <a:ln w="2286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6309360" y="2286000"/>
            <a:ext cx="2450592" cy="1463040"/>
          </a:xfrm>
          <a:prstGeom prst="roundRect">
            <a:avLst>
              <a:gd name="adj" fmla="val 5000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09360" y="2286000"/>
            <a:ext cx="73152" cy="1463040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2423160"/>
            <a:ext cx="21305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case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92240" y="2770632"/>
            <a:ext cx="2130552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behavior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778240" y="3017520"/>
            <a:ext cx="256032" cy="0"/>
          </a:xfrm>
          <a:prstGeom prst="line">
            <a:avLst/>
          </a:prstGeom>
          <a:noFill/>
          <a:ln w="2286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9098280" y="2286000"/>
            <a:ext cx="2450592" cy="1463040"/>
          </a:xfrm>
          <a:prstGeom prst="roundRect">
            <a:avLst>
              <a:gd name="adj" fmla="val 5000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98280" y="2286000"/>
            <a:ext cx="73152" cy="1463040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281160" y="2423160"/>
            <a:ext cx="21305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Destination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281160" y="2770632"/>
            <a:ext cx="2130552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presentation state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1828800" y="4343400"/>
            <a:ext cx="8503920" cy="1005840"/>
          </a:xfrm>
          <a:prstGeom prst="roundRect">
            <a:avLst>
              <a:gd name="adj" fmla="val 7273"/>
            </a:avLst>
          </a:prstGeom>
          <a:solidFill>
            <a:srgbClr val="FCEDED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828800" y="4343400"/>
            <a:ext cx="73152" cy="1005840"/>
          </a:xfrm>
          <a:prstGeom prst="rect">
            <a:avLst/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011680" y="4480560"/>
            <a:ext cx="8183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Architectural question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2011680" y="4828032"/>
            <a:ext cx="81838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Should every screen know how the entire application is wired together? Prefer a navigation boundary that reduces direct coupling.</a:t>
            </a:r>
            <a:endParaRPr lang="en-US" sz="125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20 • END-TO-END REASONING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A Typical Data Flow Through the Architecture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5800" y="1874520"/>
            <a:ext cx="713232" cy="713232"/>
          </a:xfrm>
          <a:prstGeom prst="ellipse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074225"/>
            <a:ext cx="713232" cy="28529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65760" y="2724912"/>
            <a:ext cx="13716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action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453896" y="2231136"/>
            <a:ext cx="1316736" cy="0"/>
          </a:xfrm>
          <a:prstGeom prst="line">
            <a:avLst/>
          </a:prstGeom>
          <a:noFill/>
          <a:ln w="2413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926080" y="1874520"/>
            <a:ext cx="713232" cy="713232"/>
          </a:xfrm>
          <a:prstGeom prst="ellipse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926080" y="2074225"/>
            <a:ext cx="713232" cy="28529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606040" y="2724912"/>
            <a:ext cx="13716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 state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694176" y="2231136"/>
            <a:ext cx="1316736" cy="0"/>
          </a:xfrm>
          <a:prstGeom prst="line">
            <a:avLst/>
          </a:prstGeom>
          <a:noFill/>
          <a:ln w="2413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166360" y="1874520"/>
            <a:ext cx="713232" cy="713232"/>
          </a:xfrm>
          <a:prstGeom prst="ellipse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166360" y="2074225"/>
            <a:ext cx="713232" cy="28529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46320" y="2724912"/>
            <a:ext cx="13716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case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934456" y="2231136"/>
            <a:ext cx="1316736" cy="0"/>
          </a:xfrm>
          <a:prstGeom prst="line">
            <a:avLst/>
          </a:prstGeom>
          <a:noFill/>
          <a:ln w="2413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406640" y="1874520"/>
            <a:ext cx="713232" cy="713232"/>
          </a:xfrm>
          <a:prstGeom prst="ellipse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06640" y="2074225"/>
            <a:ext cx="713232" cy="28529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086600" y="2724912"/>
            <a:ext cx="13716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Repository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174736" y="2231136"/>
            <a:ext cx="1316736" cy="0"/>
          </a:xfrm>
          <a:prstGeom prst="line">
            <a:avLst/>
          </a:prstGeom>
          <a:noFill/>
          <a:ln w="2413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9646920" y="1874520"/>
            <a:ext cx="713232" cy="713232"/>
          </a:xfrm>
          <a:prstGeom prst="ellipse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46920" y="2074225"/>
            <a:ext cx="713232" cy="28529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326880" y="2724912"/>
            <a:ext cx="13716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source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05840" y="3794760"/>
            <a:ext cx="100584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the result travels back as data → domain result → state → UI.</a:t>
            </a:r>
            <a:endParaRPr lang="en-US" sz="1900" dirty="0"/>
          </a:p>
        </p:txBody>
      </p:sp>
      <p:sp>
        <p:nvSpPr>
          <p:cNvPr id="24" name="Shape 22"/>
          <p:cNvSpPr/>
          <p:nvPr/>
        </p:nvSpPr>
        <p:spPr>
          <a:xfrm>
            <a:off x="1645920" y="4617720"/>
            <a:ext cx="8732520" cy="960120"/>
          </a:xfrm>
          <a:prstGeom prst="roundRect">
            <a:avLst>
              <a:gd name="adj" fmla="val 7619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45920" y="4617720"/>
            <a:ext cx="73152" cy="96012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828800" y="4754880"/>
            <a:ext cx="84124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Architectural value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828800" y="5102352"/>
            <a:ext cx="841248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boundary gives one place to reason about responsibility, failure, testing, and change.</a:t>
            </a:r>
            <a:endParaRPr lang="en-US" sz="125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21 • DESIGNING FOR REAL CONDITIONS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Failure and Resilience Belong in the Architecture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371600"/>
            <a:ext cx="3401568" cy="1417320"/>
          </a:xfrm>
          <a:prstGeom prst="roundRect">
            <a:avLst>
              <a:gd name="adj" fmla="val 5161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371600"/>
            <a:ext cx="73152" cy="1417320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50876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network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1856232"/>
            <a:ext cx="308152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Timeout, retry, offline state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480560" y="1371600"/>
            <a:ext cx="3401568" cy="1417320"/>
          </a:xfrm>
          <a:prstGeom prst="roundRect">
            <a:avLst>
              <a:gd name="adj" fmla="val 5161"/>
            </a:avLst>
          </a:prstGeom>
          <a:solidFill>
            <a:srgbClr val="FCEDED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371600"/>
            <a:ext cx="73152" cy="1417320"/>
          </a:xfrm>
          <a:prstGeom prst="rect">
            <a:avLst/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63440" y="150876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Expired session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63440" y="1856232"/>
            <a:ext cx="308152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Re-authentication or access denial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229600" y="1371600"/>
            <a:ext cx="3401568" cy="1417320"/>
          </a:xfrm>
          <a:prstGeom prst="roundRect">
            <a:avLst>
              <a:gd name="adj" fmla="val 5161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0" y="1371600"/>
            <a:ext cx="73152" cy="1417320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0" y="150876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Invalid data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12480" y="1856232"/>
            <a:ext cx="308152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Validation + safe error state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31520" y="3200400"/>
            <a:ext cx="3401568" cy="1417320"/>
          </a:xfrm>
          <a:prstGeom prst="roundRect">
            <a:avLst>
              <a:gd name="adj" fmla="val 5161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1520" y="3200400"/>
            <a:ext cx="73152" cy="141732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333756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Slow device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14400" y="3685032"/>
            <a:ext cx="308152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Loading strategy + resource control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4480560" y="3200400"/>
            <a:ext cx="3401568" cy="1417320"/>
          </a:xfrm>
          <a:prstGeom prst="roundRect">
            <a:avLst>
              <a:gd name="adj" fmla="val 5161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80560" y="3200400"/>
            <a:ext cx="73152" cy="141732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63440" y="333756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 unavailable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663440" y="3685032"/>
            <a:ext cx="308152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Fallback or graceful degradation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14400" y="5577840"/>
            <a:ext cx="10149840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Robust architecture makes failure visible and recoverable instead of accidental and global.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22 • NO ARCHITECTURE IS FREE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Architectural Trade-offs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143000"/>
            <a:ext cx="1874520" cy="347472"/>
          </a:xfrm>
          <a:prstGeom prst="roundRect">
            <a:avLst>
              <a:gd name="adj" fmla="val 42105"/>
            </a:avLst>
          </a:prstGeom>
          <a:solidFill>
            <a:srgbClr val="EAF2FA"/>
          </a:solidFill>
          <a:ln w="12700">
            <a:solidFill>
              <a:srgbClr val="EAF2F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161288"/>
            <a:ext cx="1874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6FA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Simplicity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88920" y="1179576"/>
            <a:ext cx="32004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↔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154680" y="1143000"/>
            <a:ext cx="1920240" cy="347472"/>
          </a:xfrm>
          <a:prstGeom prst="roundRect">
            <a:avLst>
              <a:gd name="adj" fmla="val 42105"/>
            </a:avLst>
          </a:prstGeom>
          <a:solidFill>
            <a:srgbClr val="FBF2E7"/>
          </a:solidFill>
          <a:ln w="12700">
            <a:solidFill>
              <a:srgbClr val="FBF2E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54680" y="1161288"/>
            <a:ext cx="1920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77B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Flexibility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394960" y="1106424"/>
            <a:ext cx="5715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abstraction can improve changeability but increase mental overhead.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22960" y="2103120"/>
            <a:ext cx="1874520" cy="347472"/>
          </a:xfrm>
          <a:prstGeom prst="roundRect">
            <a:avLst>
              <a:gd name="adj" fmla="val 42105"/>
            </a:avLst>
          </a:prstGeom>
          <a:solidFill>
            <a:srgbClr val="EAF7F6"/>
          </a:solidFill>
          <a:ln w="12700">
            <a:solidFill>
              <a:srgbClr val="EAF7F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121408"/>
            <a:ext cx="1874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C8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788920" y="2139696"/>
            <a:ext cx="32004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↔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3154680" y="2103120"/>
            <a:ext cx="1920240" cy="347472"/>
          </a:xfrm>
          <a:prstGeom prst="roundRect">
            <a:avLst>
              <a:gd name="adj" fmla="val 42105"/>
            </a:avLst>
          </a:prstGeom>
          <a:solidFill>
            <a:srgbClr val="F0EDFA"/>
          </a:solidFill>
          <a:ln w="12700">
            <a:solidFill>
              <a:srgbClr val="F0EDF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154680" y="2121408"/>
            <a:ext cx="1920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D5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Abstraction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394960" y="2066544"/>
            <a:ext cx="5715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Extra layers may introduce work; measure before optimizing.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22960" y="3063240"/>
            <a:ext cx="1874520" cy="347472"/>
          </a:xfrm>
          <a:prstGeom prst="roundRect">
            <a:avLst>
              <a:gd name="adj" fmla="val 42105"/>
            </a:avLst>
          </a:prstGeom>
          <a:solidFill>
            <a:srgbClr val="EAF2FA"/>
          </a:solidFill>
          <a:ln w="12700">
            <a:solidFill>
              <a:srgbClr val="EAF2F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081528"/>
            <a:ext cx="1874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E6FA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 of delivery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2788920" y="3099816"/>
            <a:ext cx="32004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↔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3154680" y="3063240"/>
            <a:ext cx="1920240" cy="347472"/>
          </a:xfrm>
          <a:prstGeom prst="roundRect">
            <a:avLst>
              <a:gd name="adj" fmla="val 42105"/>
            </a:avLst>
          </a:prstGeom>
          <a:solidFill>
            <a:srgbClr val="FBF2E7"/>
          </a:solidFill>
          <a:ln w="12700">
            <a:solidFill>
              <a:srgbClr val="FBF2E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54680" y="3081528"/>
            <a:ext cx="1920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77B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Long-term cost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394960" y="3026664"/>
            <a:ext cx="5715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 prototypes can create future refactoring costs.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22960" y="4023360"/>
            <a:ext cx="1874520" cy="347472"/>
          </a:xfrm>
          <a:prstGeom prst="roundRect">
            <a:avLst>
              <a:gd name="adj" fmla="val 42105"/>
            </a:avLst>
          </a:prstGeom>
          <a:solidFill>
            <a:srgbClr val="EAF7F6"/>
          </a:solidFill>
          <a:ln w="12700">
            <a:solidFill>
              <a:srgbClr val="EAF7F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4041648"/>
            <a:ext cx="1874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C8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Reuse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2788920" y="4059936"/>
            <a:ext cx="32004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↔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3154680" y="4023360"/>
            <a:ext cx="1920240" cy="347472"/>
          </a:xfrm>
          <a:prstGeom prst="roundRect">
            <a:avLst>
              <a:gd name="adj" fmla="val 42105"/>
            </a:avLst>
          </a:prstGeom>
          <a:solidFill>
            <a:srgbClr val="F0EDFA"/>
          </a:solidFill>
          <a:ln w="12700">
            <a:solidFill>
              <a:srgbClr val="F0EDF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154680" y="4041648"/>
            <a:ext cx="1920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D5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Independence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5394960" y="3986784"/>
            <a:ext cx="5715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components can reduce duplication but increase coupling.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822960" y="4983480"/>
            <a:ext cx="1874520" cy="347472"/>
          </a:xfrm>
          <a:prstGeom prst="roundRect">
            <a:avLst>
              <a:gd name="adj" fmla="val 42105"/>
            </a:avLst>
          </a:prstGeom>
          <a:solidFill>
            <a:srgbClr val="EAF2FA"/>
          </a:solidFill>
          <a:ln w="12700">
            <a:solidFill>
              <a:srgbClr val="EAF2F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2960" y="5001768"/>
            <a:ext cx="1874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6FA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Centralization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2788920" y="5020056"/>
            <a:ext cx="32004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↔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3154680" y="4983480"/>
            <a:ext cx="1920240" cy="347472"/>
          </a:xfrm>
          <a:prstGeom prst="roundRect">
            <a:avLst>
              <a:gd name="adj" fmla="val 42105"/>
            </a:avLst>
          </a:prstGeom>
          <a:solidFill>
            <a:srgbClr val="FBF2E7"/>
          </a:solidFill>
          <a:ln w="12700">
            <a:solidFill>
              <a:srgbClr val="FBF2E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154680" y="5001768"/>
            <a:ext cx="1920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77B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Modularity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5394960" y="4946904"/>
            <a:ext cx="5715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control can simplify consistency; modules can reduce blast radius.</a:t>
            </a:r>
            <a:endParaRPr lang="en-US" sz="125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23 • APPLYING THE ARCHITECTURE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Case Study: University Student App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3063240" cy="347472"/>
          </a:xfrm>
          <a:prstGeom prst="roundRect">
            <a:avLst>
              <a:gd name="adj" fmla="val 42105"/>
            </a:avLst>
          </a:prstGeom>
          <a:solidFill>
            <a:srgbClr val="EAF2FA"/>
          </a:solidFill>
          <a:ln w="12700">
            <a:solidFill>
              <a:srgbClr val="EAF2F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344168"/>
            <a:ext cx="3063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6FA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Login &amp; identity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4389120" y="1325880"/>
            <a:ext cx="3063240" cy="347472"/>
          </a:xfrm>
          <a:prstGeom prst="roundRect">
            <a:avLst>
              <a:gd name="adj" fmla="val 42105"/>
            </a:avLst>
          </a:prstGeom>
          <a:solidFill>
            <a:srgbClr val="EAF7F6"/>
          </a:solidFill>
          <a:ln w="12700">
            <a:solidFill>
              <a:srgbClr val="EAF7F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0" y="1344168"/>
            <a:ext cx="3063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C8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Course list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8046720" y="1325880"/>
            <a:ext cx="3063240" cy="347472"/>
          </a:xfrm>
          <a:prstGeom prst="roundRect">
            <a:avLst>
              <a:gd name="adj" fmla="val 42105"/>
            </a:avLst>
          </a:prstGeom>
          <a:solidFill>
            <a:srgbClr val="FBF2E7"/>
          </a:solidFill>
          <a:ln w="12700">
            <a:solidFill>
              <a:srgbClr val="FBF2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0" y="1344168"/>
            <a:ext cx="3063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77B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Attendance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731520" y="1984248"/>
            <a:ext cx="3063240" cy="347472"/>
          </a:xfrm>
          <a:prstGeom prst="roundRect">
            <a:avLst>
              <a:gd name="adj" fmla="val 42105"/>
            </a:avLst>
          </a:prstGeom>
          <a:solidFill>
            <a:srgbClr val="F0EDFA"/>
          </a:solidFill>
          <a:ln w="12700">
            <a:solidFill>
              <a:srgbClr val="F0EDF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002536"/>
            <a:ext cx="3063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D5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Grades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389120" y="1984248"/>
            <a:ext cx="3063240" cy="347472"/>
          </a:xfrm>
          <a:prstGeom prst="roundRect">
            <a:avLst>
              <a:gd name="adj" fmla="val 42105"/>
            </a:avLst>
          </a:prstGeom>
          <a:solidFill>
            <a:srgbClr val="FCEDED"/>
          </a:solidFill>
          <a:ln w="12700">
            <a:solidFill>
              <a:srgbClr val="FCEDE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89120" y="2002536"/>
            <a:ext cx="3063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B74B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Notifications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046720" y="1984248"/>
            <a:ext cx="3063240" cy="347472"/>
          </a:xfrm>
          <a:prstGeom prst="roundRect">
            <a:avLst>
              <a:gd name="adj" fmla="val 42105"/>
            </a:avLst>
          </a:prstGeom>
          <a:solidFill>
            <a:srgbClr val="ECF7EF"/>
          </a:solidFill>
          <a:ln w="12700">
            <a:solidFill>
              <a:srgbClr val="ECF7E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46720" y="2002536"/>
            <a:ext cx="3063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A8F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749808" y="3337560"/>
            <a:ext cx="5120640" cy="1078992"/>
          </a:xfrm>
          <a:prstGeom prst="roundRect">
            <a:avLst>
              <a:gd name="adj" fmla="val 6780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49808" y="3337560"/>
            <a:ext cx="73152" cy="1078992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" y="3474720"/>
            <a:ext cx="48006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belongs in UI?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2688" y="3822192"/>
            <a:ext cx="48006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Display state, collect actions, coordinate presentation.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281928" y="3337560"/>
            <a:ext cx="5120640" cy="1078992"/>
          </a:xfrm>
          <a:prstGeom prst="roundRect">
            <a:avLst>
              <a:gd name="adj" fmla="val 6780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81928" y="3337560"/>
            <a:ext cx="73152" cy="1078992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64808" y="3474720"/>
            <a:ext cx="48006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belongs in domain?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64808" y="3822192"/>
            <a:ext cx="48006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Rules such as eligibility, grading logic, or attendance policy.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749808" y="4636008"/>
            <a:ext cx="5120640" cy="1078992"/>
          </a:xfrm>
          <a:prstGeom prst="roundRect">
            <a:avLst>
              <a:gd name="adj" fmla="val 6780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49808" y="4636008"/>
            <a:ext cx="73152" cy="1078992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2688" y="4773168"/>
            <a:ext cx="48006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does data come from?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32688" y="5120640"/>
            <a:ext cx="48006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Repository abstracts local cache and remote university services.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281928" y="4636008"/>
            <a:ext cx="5120640" cy="1078992"/>
          </a:xfrm>
          <a:prstGeom prst="roundRect">
            <a:avLst>
              <a:gd name="adj" fmla="val 6780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81928" y="4636008"/>
            <a:ext cx="73152" cy="1078992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64808" y="4773168"/>
            <a:ext cx="48006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modules help?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464808" y="5120640"/>
            <a:ext cx="48006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can work on identity, courses, grades, and notifications with controlled boundaries.</a:t>
            </a:r>
            <a:endParaRPr lang="en-US" sz="125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24 • CLOSING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Key Takeaways &amp;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1234440"/>
            <a:ext cx="7315200" cy="3794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Architecture is the organization of responsibilities, boundaries, and dependencies — not simply folder structure.</a:t>
            </a:r>
            <a:endParaRPr lang="en-US" sz="1650" dirty="0"/>
          </a:p>
          <a:p>
            <a:pPr marL="228600" indent="-2286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architecture aims for high cohesion, low coupling, explicit boundaries, and deliberate dependency direction.</a:t>
            </a:r>
            <a:endParaRPr lang="en-US" sz="1650" dirty="0"/>
          </a:p>
          <a:p>
            <a:pPr marL="228600" indent="-2286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MVC, MVP, MVVM, and Clean Architecture are different ways to structure responsibilities; none is universally best.</a:t>
            </a:r>
            <a:endParaRPr lang="en-US" sz="1650" dirty="0"/>
          </a:p>
          <a:p>
            <a:pPr marL="228600" indent="-2286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Repositories, dependency injection, and modularity help isolate change and improve testability.</a:t>
            </a:r>
            <a:endParaRPr lang="en-US" sz="1650" dirty="0"/>
          </a:p>
          <a:p>
            <a:pPr marL="228600" indent="-2286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Architecture must balance maintainability, performance, security, reliability, and delivery speed.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8366760" y="1371600"/>
            <a:ext cx="2971800" cy="2194560"/>
          </a:xfrm>
          <a:prstGeom prst="roundRect">
            <a:avLst>
              <a:gd name="adj" fmla="val 3333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366760" y="1371600"/>
            <a:ext cx="73152" cy="219456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49640" y="1508760"/>
            <a:ext cx="2651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questions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549640" y="1856232"/>
            <a:ext cx="2651760" cy="1572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Why separate business rules from UI?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What does “low coupling” mean?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Why point dependencies inward?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When might a simple architecture be preferable?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366760" y="3858768"/>
            <a:ext cx="2971800" cy="1600200"/>
          </a:xfrm>
          <a:prstGeom prst="roundRect">
            <a:avLst>
              <a:gd name="adj" fmla="val 4571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366760" y="3858768"/>
            <a:ext cx="73152" cy="160020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49640" y="3995928"/>
            <a:ext cx="2651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practical session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549640" y="4343400"/>
            <a:ext cx="2651760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Students will translate these concepts into an application structure and evaluate the boundaries they chose.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31520" y="5349240"/>
            <a:ext cx="1065276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Suggested references: Robert C. Martin, Clean Architecture (2017); Martin Fowler, “Patterns of Enterprise Application Architecture” (2002); Android Developers, Architecture guidance; Flutter documentation, Architecture &amp; state-management guidance.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02 • MOTIVATION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Why Does Architecture Matter?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77240" y="1143000"/>
            <a:ext cx="106984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mobile app rarely fails because one screen is hard to draw. It fails when the system becomes difficult to change.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31520" y="2057400"/>
            <a:ext cx="3383280" cy="2194560"/>
          </a:xfrm>
          <a:prstGeom prst="roundRect">
            <a:avLst>
              <a:gd name="adj" fmla="val 3333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2057400"/>
            <a:ext cx="73152" cy="219456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194560"/>
            <a:ext cx="3063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Small application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14400" y="2807208"/>
            <a:ext cx="3063240" cy="1307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Few screens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Limited data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Few developers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4462272" y="2057400"/>
            <a:ext cx="3383280" cy="2194560"/>
          </a:xfrm>
          <a:prstGeom prst="roundRect">
            <a:avLst>
              <a:gd name="adj" fmla="val 3333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62272" y="2057400"/>
            <a:ext cx="73152" cy="219456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45152" y="2194560"/>
            <a:ext cx="3063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Growing application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645152" y="2807208"/>
            <a:ext cx="3063240" cy="1307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features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Remote services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state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8193024" y="2057400"/>
            <a:ext cx="3383280" cy="2194560"/>
          </a:xfrm>
          <a:prstGeom prst="roundRect">
            <a:avLst>
              <a:gd name="adj" fmla="val 3333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93024" y="2057400"/>
            <a:ext cx="73152" cy="2194560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75904" y="2194560"/>
            <a:ext cx="3063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Production system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375904" y="2807208"/>
            <a:ext cx="3063240" cy="1307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Multiple teams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Security needs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Frequent releases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4069080" y="3154680"/>
            <a:ext cx="365760" cy="0"/>
          </a:xfrm>
          <a:prstGeom prst="line">
            <a:avLst/>
          </a:prstGeom>
          <a:noFill/>
          <a:ln w="2540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7799832" y="3154680"/>
            <a:ext cx="365760" cy="0"/>
          </a:xfrm>
          <a:prstGeom prst="line">
            <a:avLst/>
          </a:prstGeom>
          <a:noFill/>
          <a:ln w="2540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1965960" y="4736592"/>
            <a:ext cx="8183880" cy="1051560"/>
          </a:xfrm>
          <a:prstGeom prst="roundRect">
            <a:avLst>
              <a:gd name="adj" fmla="val 6957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965960" y="4736592"/>
            <a:ext cx="73152" cy="1051560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148840" y="4873752"/>
            <a:ext cx="7863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Architecture creates a system-level response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2148840" y="5221224"/>
            <a:ext cx="786384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establishes boundaries, responsibilities, dependency rules, and change paths before complexity becomes expensive.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03 • COMPLEXITY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Architecture Changes the Cost of Change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960120" y="5166360"/>
            <a:ext cx="9966960" cy="0"/>
          </a:xfrm>
          <a:prstGeom prst="line">
            <a:avLst/>
          </a:prstGeom>
          <a:noFill/>
          <a:ln w="25400">
            <a:solidFill>
              <a:srgbClr val="D6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143000"/>
            <a:ext cx="0" cy="4023360"/>
          </a:xfrm>
          <a:prstGeom prst="line">
            <a:avLst/>
          </a:prstGeom>
          <a:noFill/>
          <a:ln w="25400">
            <a:solidFill>
              <a:srgbClr val="D6D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14400"/>
            <a:ext cx="9601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Cost of change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914400" y="4956048"/>
            <a:ext cx="219456" cy="219456"/>
          </a:xfrm>
          <a:prstGeom prst="ellipse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5017496"/>
            <a:ext cx="219456" cy="8778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5376672"/>
            <a:ext cx="12344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069080" y="4956048"/>
            <a:ext cx="219456" cy="219456"/>
          </a:xfrm>
          <a:prstGeom prst="ellipse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069080" y="5017496"/>
            <a:ext cx="219456" cy="8778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Semester 1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371600" y="4480560"/>
            <a:ext cx="2532888" cy="0"/>
          </a:xfrm>
          <a:prstGeom prst="line">
            <a:avLst/>
          </a:prstGeom>
          <a:noFill/>
          <a:ln w="25400">
            <a:solidFill>
              <a:srgbClr val="B74B4B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7223760" y="4956048"/>
            <a:ext cx="219456" cy="219456"/>
          </a:xfrm>
          <a:prstGeom prst="ellipse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223760" y="5017496"/>
            <a:ext cx="219456" cy="8778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12280" y="5376672"/>
            <a:ext cx="12344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Production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26280" y="4434840"/>
            <a:ext cx="2532888" cy="0"/>
          </a:xfrm>
          <a:prstGeom prst="line">
            <a:avLst/>
          </a:prstGeom>
          <a:noFill/>
          <a:ln w="25400">
            <a:solidFill>
              <a:srgbClr val="B74B4B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10378440" y="4956048"/>
            <a:ext cx="219456" cy="219456"/>
          </a:xfrm>
          <a:prstGeom prst="ellipse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378440" y="5017496"/>
            <a:ext cx="219456" cy="8778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Long-term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966960" y="5376672"/>
            <a:ext cx="12344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Long-term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680960" y="4389120"/>
            <a:ext cx="2532888" cy="0"/>
          </a:xfrm>
          <a:prstGeom prst="line">
            <a:avLst/>
          </a:prstGeom>
          <a:noFill/>
          <a:ln w="25400">
            <a:solidFill>
              <a:srgbClr val="B74B4B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1097280" y="1600200"/>
            <a:ext cx="9235440" cy="3246120"/>
          </a:xfrm>
          <a:prstGeom prst="arc">
            <a:avLst/>
          </a:prstGeom>
          <a:noFill/>
          <a:ln w="38100">
            <a:solidFill>
              <a:srgbClr val="B74B4B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822960" y="1828800"/>
            <a:ext cx="2926080" cy="1234440"/>
          </a:xfrm>
          <a:prstGeom prst="roundRect">
            <a:avLst>
              <a:gd name="adj" fmla="val 5926"/>
            </a:avLst>
          </a:prstGeom>
          <a:solidFill>
            <a:srgbClr val="ECF7E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22960" y="1828800"/>
            <a:ext cx="73152" cy="1234440"/>
          </a:xfrm>
          <a:prstGeom prst="rect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05840" y="1965960"/>
            <a:ext cx="26060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architecture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005840" y="2313432"/>
            <a:ext cx="2606040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change local, visible, and testable.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4526280" y="1828800"/>
            <a:ext cx="2926080" cy="1234440"/>
          </a:xfrm>
          <a:prstGeom prst="roundRect">
            <a:avLst>
              <a:gd name="adj" fmla="val 5926"/>
            </a:avLst>
          </a:prstGeom>
          <a:solidFill>
            <a:srgbClr val="FCEDED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26280" y="1828800"/>
            <a:ext cx="73152" cy="1234440"/>
          </a:xfrm>
          <a:prstGeom prst="rect">
            <a:avLst/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09160" y="1965960"/>
            <a:ext cx="26060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Weak architecture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4709160" y="2313432"/>
            <a:ext cx="2606040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change cross-cutting and unpredictable.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8183880" y="1828800"/>
            <a:ext cx="2926080" cy="1234440"/>
          </a:xfrm>
          <a:prstGeom prst="roundRect">
            <a:avLst>
              <a:gd name="adj" fmla="val 5926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183880" y="1828800"/>
            <a:ext cx="73152" cy="123444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366760" y="1965960"/>
            <a:ext cx="26060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8366760" y="2313432"/>
            <a:ext cx="2606040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earlier the boundaries are designed, the easier change becomes.</a:t>
            </a:r>
            <a:endParaRPr lang="en-US" sz="125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04 • NON-FUNCTIONAL REQUIREMENTS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Quality Attributes: What Should Architecture Protect?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3401568" cy="1828800"/>
          </a:xfrm>
          <a:prstGeom prst="roundRect">
            <a:avLst>
              <a:gd name="adj" fmla="val 4000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325880"/>
            <a:ext cx="73152" cy="1828800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46304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Maintainability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1810512"/>
            <a:ext cx="3081528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easy is it to modify the app?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480560" y="1325880"/>
            <a:ext cx="3401568" cy="1828800"/>
          </a:xfrm>
          <a:prstGeom prst="roundRect">
            <a:avLst>
              <a:gd name="adj" fmla="val 4000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325880"/>
            <a:ext cx="73152" cy="1828800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63440" y="146304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Testability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63440" y="1810512"/>
            <a:ext cx="3081528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behavior be verified in isolation?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229600" y="1325880"/>
            <a:ext cx="3401568" cy="1828800"/>
          </a:xfrm>
          <a:prstGeom prst="roundRect">
            <a:avLst>
              <a:gd name="adj" fmla="val 4000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0" y="1325880"/>
            <a:ext cx="73152" cy="1828800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0" y="146304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Scalability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12480" y="1810512"/>
            <a:ext cx="3081528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the system grow in features, data, or users?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31520" y="3566160"/>
            <a:ext cx="3401568" cy="1828800"/>
          </a:xfrm>
          <a:prstGeom prst="roundRect">
            <a:avLst>
              <a:gd name="adj" fmla="val 4000"/>
            </a:avLst>
          </a:prstGeom>
          <a:solidFill>
            <a:srgbClr val="FCEDED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1520" y="3566160"/>
            <a:ext cx="73152" cy="1828800"/>
          </a:xfrm>
          <a:prstGeom prst="rect">
            <a:avLst/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370332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Security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14400" y="4050792"/>
            <a:ext cx="3081528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sensitive actions and data be protected?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4480560" y="3566160"/>
            <a:ext cx="3401568" cy="1828800"/>
          </a:xfrm>
          <a:prstGeom prst="roundRect">
            <a:avLst>
              <a:gd name="adj" fmla="val 4000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80560" y="3566160"/>
            <a:ext cx="73152" cy="1828800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63440" y="370332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663440" y="4050792"/>
            <a:ext cx="3081528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resources and response time remain acceptable?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8229600" y="3566160"/>
            <a:ext cx="3401568" cy="1828800"/>
          </a:xfrm>
          <a:prstGeom prst="roundRect">
            <a:avLst>
              <a:gd name="adj" fmla="val 4000"/>
            </a:avLst>
          </a:prstGeom>
          <a:solidFill>
            <a:srgbClr val="ECF7EF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0" y="3566160"/>
            <a:ext cx="73152" cy="1828800"/>
          </a:xfrm>
          <a:prstGeom prst="rect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12480" y="3703320"/>
            <a:ext cx="308152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Reliability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412480" y="4050792"/>
            <a:ext cx="3081528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app handle failure predictably?</a:t>
            </a:r>
            <a:endParaRPr lang="en-US" sz="125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05 • FOUNDATIONS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Core Architectural Principles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56032" y="1298448"/>
            <a:ext cx="1115568" cy="1057046"/>
          </a:xfrm>
          <a:prstGeom prst="ellipse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01752" y="1439265"/>
            <a:ext cx="1069848" cy="80994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508760" y="1280160"/>
            <a:ext cx="2514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Separation of concerns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508760" y="1691640"/>
            <a:ext cx="25603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part has a focused responsibility.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160520" y="1298448"/>
            <a:ext cx="978408" cy="950766"/>
          </a:xfrm>
          <a:prstGeom prst="ellipse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06240" y="1439266"/>
            <a:ext cx="932688" cy="66280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276088" y="1280160"/>
            <a:ext cx="2514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cohesion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276088" y="1691640"/>
            <a:ext cx="25603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Related responsibilities stay together.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973568" y="1298448"/>
            <a:ext cx="932688" cy="822960"/>
          </a:xfrm>
          <a:prstGeom prst="ellipse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019288" y="1439266"/>
            <a:ext cx="886968" cy="57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043416" y="1280160"/>
            <a:ext cx="2514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coupling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043416" y="1691640"/>
            <a:ext cx="25603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Parts depend on each other as little as practical.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301752" y="3447288"/>
            <a:ext cx="1069848" cy="935526"/>
          </a:xfrm>
          <a:prstGeom prst="ellipse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1752" y="3588106"/>
            <a:ext cx="1069848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Abstraction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508760" y="3429000"/>
            <a:ext cx="2514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Abstraction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08760" y="3840480"/>
            <a:ext cx="25603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Expose what matters; hide implementation details.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4069080" y="3447288"/>
            <a:ext cx="1069848" cy="950766"/>
          </a:xfrm>
          <a:prstGeom prst="ellipse">
            <a:avLst/>
          </a:prstGeom>
          <a:solidFill>
            <a:srgbClr val="3A8F5E"/>
          </a:solidFill>
          <a:ln w="12700">
            <a:solidFill>
              <a:srgbClr val="3A8F5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14800" y="3588106"/>
            <a:ext cx="1024128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Single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276088" y="3429000"/>
            <a:ext cx="2514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Single direction of dependency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276088" y="3840480"/>
            <a:ext cx="25603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Dependencies follow deliberate boundaries.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8019288" y="3447287"/>
            <a:ext cx="886968" cy="822959"/>
          </a:xfrm>
          <a:prstGeom prst="ellipse">
            <a:avLst/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065008" y="3588106"/>
            <a:ext cx="841248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Explicit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043416" y="3429000"/>
            <a:ext cx="2514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Explicit boundaries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043416" y="3840480"/>
            <a:ext cx="25603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and behavior cross layers through defined contracts.</a:t>
            </a:r>
            <a:endParaRPr lang="en-US" sz="125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06 • RESPONSIBILITY BOUNDARIES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Separation of Concerns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114300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concern is a responsibility, decision, or reason for change. Separate concerns when mixing them creates friction.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731520" y="1920240"/>
            <a:ext cx="4709160" cy="2514600"/>
          </a:xfrm>
          <a:prstGeom prst="roundRect">
            <a:avLst>
              <a:gd name="adj" fmla="val 2909"/>
            </a:avLst>
          </a:prstGeom>
          <a:solidFill>
            <a:srgbClr val="FCEDED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920240"/>
            <a:ext cx="73152" cy="2514600"/>
          </a:xfrm>
          <a:prstGeom prst="rect">
            <a:avLst/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057400"/>
            <a:ext cx="4389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Mixed responsibilities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2404872"/>
            <a:ext cx="4389120" cy="1892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 + validation + business rules + data access + networking</a:t>
            </a:r>
            <a:endParaRPr lang="en-US" sz="1250" dirty="0"/>
          </a:p>
          <a:p>
            <a:pPr marL="0" indent="0" algn="l">
              <a:buNone/>
            </a:pP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component changes for many unrelated reasons.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577840" y="3154680"/>
            <a:ext cx="960120" cy="0"/>
          </a:xfrm>
          <a:prstGeom prst="line">
            <a:avLst/>
          </a:prstGeom>
          <a:noFill/>
          <a:ln w="3048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6720840" y="1664208"/>
            <a:ext cx="4160520" cy="530352"/>
          </a:xfrm>
          <a:prstGeom prst="roundRect">
            <a:avLst>
              <a:gd name="adj" fmla="val 17241"/>
            </a:avLst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792224"/>
            <a:ext cx="4160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720840" y="2441448"/>
            <a:ext cx="4160520" cy="530352"/>
          </a:xfrm>
          <a:prstGeom prst="roundRect">
            <a:avLst>
              <a:gd name="adj" fmla="val 17241"/>
            </a:avLst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20840" y="2569464"/>
            <a:ext cx="4160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rules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720840" y="3218688"/>
            <a:ext cx="4160520" cy="530352"/>
          </a:xfrm>
          <a:prstGeom prst="roundRect">
            <a:avLst>
              <a:gd name="adj" fmla="val 17241"/>
            </a:avLst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20840" y="3346704"/>
            <a:ext cx="4160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access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720840" y="3995928"/>
            <a:ext cx="4160520" cy="530352"/>
          </a:xfrm>
          <a:prstGeom prst="roundRect">
            <a:avLst>
              <a:gd name="adj" fmla="val 17241"/>
            </a:avLst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720840" y="4123944"/>
            <a:ext cx="41605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External services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720840" y="4983480"/>
            <a:ext cx="41148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layer answers a different question.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07 • A COMMON STRUCTURAL MODEL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Layered Architecture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280160" y="1280160"/>
            <a:ext cx="9052560" cy="749808"/>
          </a:xfrm>
          <a:prstGeom prst="roundRect">
            <a:avLst>
              <a:gd name="adj" fmla="val 14634"/>
            </a:avLst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00200" y="1408176"/>
            <a:ext cx="2971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 Layer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0" y="1408176"/>
            <a:ext cx="5349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Screens, user interaction, UI state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806440" y="2029968"/>
            <a:ext cx="0" cy="256032"/>
          </a:xfrm>
          <a:prstGeom prst="line">
            <a:avLst/>
          </a:prstGeom>
          <a:noFill/>
          <a:ln w="1905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1280160" y="2304288"/>
            <a:ext cx="9052560" cy="749808"/>
          </a:xfrm>
          <a:prstGeom prst="roundRect">
            <a:avLst>
              <a:gd name="adj" fmla="val 14634"/>
            </a:avLst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600200" y="2432304"/>
            <a:ext cx="2971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/ Domain Layer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983480" y="2432304"/>
            <a:ext cx="493776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cases, business rules, decisions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806440" y="3054096"/>
            <a:ext cx="0" cy="256032"/>
          </a:xfrm>
          <a:prstGeom prst="line">
            <a:avLst/>
          </a:prstGeom>
          <a:noFill/>
          <a:ln w="1905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1280160" y="3328416"/>
            <a:ext cx="9052560" cy="749808"/>
          </a:xfrm>
          <a:prstGeom prst="roundRect">
            <a:avLst>
              <a:gd name="adj" fmla="val 14634"/>
            </a:avLst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00200" y="3456432"/>
            <a:ext cx="2971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Layer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572000" y="3456432"/>
            <a:ext cx="5349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Repositories, local/remote data sources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806440" y="4078224"/>
            <a:ext cx="0" cy="256032"/>
          </a:xfrm>
          <a:prstGeom prst="line">
            <a:avLst/>
          </a:prstGeom>
          <a:noFill/>
          <a:ln w="19050">
            <a:solidFill>
              <a:srgbClr val="667085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1280160" y="4352544"/>
            <a:ext cx="9052560" cy="749808"/>
          </a:xfrm>
          <a:prstGeom prst="roundRect">
            <a:avLst>
              <a:gd name="adj" fmla="val 14634"/>
            </a:avLst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00200" y="4480560"/>
            <a:ext cx="2971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Platform / External Layer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572000" y="4480560"/>
            <a:ext cx="5349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 services, network, storage, device capabilities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371600" y="5650992"/>
            <a:ext cx="9144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Important: a “layer” is a responsibility boundary, not necessarily a folder or file.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E6FAD"/>
                </a:solidFill>
              </a:rPr>
              <a:t>08 • THE ARCHITECTURE RULE THAT MATTERS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1264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Dependency Direction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49808" y="1143000"/>
            <a:ext cx="1069848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Dependencies should point toward stable, high-level policy rather than toward volatile implementation details.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868680" y="2011680"/>
            <a:ext cx="2971800" cy="749808"/>
          </a:xfrm>
          <a:prstGeom prst="roundRect">
            <a:avLst>
              <a:gd name="adj" fmla="val 9756"/>
            </a:avLst>
          </a:prstGeom>
          <a:solidFill>
            <a:srgbClr val="EAF7F6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011680"/>
            <a:ext cx="73152" cy="749808"/>
          </a:xfrm>
          <a:prstGeom prst="rect">
            <a:avLst/>
          </a:prstGeom>
          <a:solidFill>
            <a:srgbClr val="2C8C8C"/>
          </a:solidFill>
          <a:ln w="12700">
            <a:solidFill>
              <a:srgbClr val="2C8C8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2148840"/>
            <a:ext cx="2651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UI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51560" y="2496312"/>
            <a:ext cx="2651760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Depends on business rules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68680" y="3108960"/>
            <a:ext cx="2971800" cy="749808"/>
          </a:xfrm>
          <a:prstGeom prst="roundRect">
            <a:avLst>
              <a:gd name="adj" fmla="val 9756"/>
            </a:avLst>
          </a:prstGeom>
          <a:solidFill>
            <a:srgbClr val="EAF2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68680" y="3108960"/>
            <a:ext cx="73152" cy="749808"/>
          </a:xfrm>
          <a:prstGeom prst="rect">
            <a:avLst/>
          </a:prstGeom>
          <a:solidFill>
            <a:srgbClr val="2E6FAD"/>
          </a:solidFill>
          <a:ln w="12700">
            <a:solidFill>
              <a:srgbClr val="2E6FA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51560" y="3246120"/>
            <a:ext cx="2651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rules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51560" y="3593592"/>
            <a:ext cx="2651760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Depends on abstractions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68680" y="4206240"/>
            <a:ext cx="2971800" cy="749808"/>
          </a:xfrm>
          <a:prstGeom prst="roundRect">
            <a:avLst>
              <a:gd name="adj" fmla="val 9756"/>
            </a:avLst>
          </a:prstGeom>
          <a:solidFill>
            <a:srgbClr val="F0EDFA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68680" y="4206240"/>
            <a:ext cx="73152" cy="749808"/>
          </a:xfrm>
          <a:prstGeom prst="rect">
            <a:avLst/>
          </a:prstGeom>
          <a:solidFill>
            <a:srgbClr val="6D5FA8"/>
          </a:solidFill>
          <a:ln w="12700">
            <a:solidFill>
              <a:srgbClr val="6D5F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51560" y="4343400"/>
            <a:ext cx="2651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source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51560" y="4690872"/>
            <a:ext cx="2651760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Implements details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114800" y="2377440"/>
            <a:ext cx="777240" cy="0"/>
          </a:xfrm>
          <a:prstGeom prst="line">
            <a:avLst/>
          </a:prstGeom>
          <a:noFill/>
          <a:ln w="2540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4114800" y="3474720"/>
            <a:ext cx="777240" cy="0"/>
          </a:xfrm>
          <a:prstGeom prst="line">
            <a:avLst/>
          </a:prstGeom>
          <a:noFill/>
          <a:ln w="25400">
            <a:solidFill>
              <a:srgbClr val="2E6FAD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4983480" y="2057400"/>
            <a:ext cx="228600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D6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48072" y="2578608"/>
            <a:ext cx="19202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Abstraction / Contract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7360920" y="2971800"/>
            <a:ext cx="868680" cy="0"/>
          </a:xfrm>
          <a:prstGeom prst="line">
            <a:avLst/>
          </a:prstGeom>
          <a:noFill/>
          <a:ln w="25400">
            <a:solidFill>
              <a:srgbClr val="C77B30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8321040" y="2011680"/>
            <a:ext cx="2926080" cy="1920240"/>
          </a:xfrm>
          <a:prstGeom prst="roundRect">
            <a:avLst>
              <a:gd name="adj" fmla="val 3810"/>
            </a:avLst>
          </a:prstGeom>
          <a:solidFill>
            <a:srgbClr val="FBF2E7"/>
          </a:solidFill>
          <a:ln w="12700">
            <a:solidFill>
              <a:srgbClr val="D6DEE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321040" y="2011680"/>
            <a:ext cx="73152" cy="1920240"/>
          </a:xfrm>
          <a:prstGeom prst="rect">
            <a:avLst/>
          </a:prstGeom>
          <a:solidFill>
            <a:srgbClr val="C77B30"/>
          </a:solidFill>
          <a:ln w="12700">
            <a:solidFill>
              <a:srgbClr val="C77B3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503920" y="2148840"/>
            <a:ext cx="26060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Concrete implementation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503920" y="2496312"/>
            <a:ext cx="2606040" cy="1298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Remote API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Database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Device service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005840" y="5257800"/>
            <a:ext cx="100584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6FA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Dependency inversion = high-level policy is protected from low-level details.</a:t>
            </a:r>
            <a:endParaRPr lang="en-US" sz="160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2420</Words>
  <Application>Microsoft Office PowerPoint</Application>
  <PresentationFormat>Widescreen</PresentationFormat>
  <Paragraphs>428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Aptos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Course Material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Mobile Application Architecture</dc:title>
  <dc:subject>Mobile Application Development II – Week 1</dc:subject>
  <dc:creator>OpenAI</dc:creator>
  <cp:lastModifiedBy>sipan hameed</cp:lastModifiedBy>
  <cp:revision>7</cp:revision>
  <dcterms:created xsi:type="dcterms:W3CDTF">2026-09-14T16:07:52Z</dcterms:created>
  <dcterms:modified xsi:type="dcterms:W3CDTF">2026-09-14T18:12:55Z</dcterms:modified>
</cp:coreProperties>
</file>