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4"/>
  </p:notesMasterIdLst>
  <p:sldIdLst>
    <p:sldId id="256" r:id="rId2"/>
    <p:sldId id="257" r:id="rId3"/>
    <p:sldId id="282" r:id="rId4"/>
    <p:sldId id="281" r:id="rId5"/>
    <p:sldId id="302" r:id="rId6"/>
    <p:sldId id="303" r:id="rId7"/>
    <p:sldId id="283" r:id="rId8"/>
    <p:sldId id="284" r:id="rId9"/>
    <p:sldId id="285" r:id="rId10"/>
    <p:sldId id="286" r:id="rId11"/>
    <p:sldId id="291" r:id="rId12"/>
    <p:sldId id="290" r:id="rId13"/>
    <p:sldId id="289" r:id="rId14"/>
    <p:sldId id="288" r:id="rId15"/>
    <p:sldId id="287" r:id="rId16"/>
    <p:sldId id="301" r:id="rId17"/>
    <p:sldId id="300" r:id="rId18"/>
    <p:sldId id="307" r:id="rId19"/>
    <p:sldId id="308" r:id="rId20"/>
    <p:sldId id="309" r:id="rId21"/>
    <p:sldId id="310" r:id="rId22"/>
    <p:sldId id="299" r:id="rId23"/>
    <p:sldId id="298" r:id="rId24"/>
    <p:sldId id="297" r:id="rId25"/>
    <p:sldId id="296" r:id="rId26"/>
    <p:sldId id="295" r:id="rId27"/>
    <p:sldId id="294" r:id="rId28"/>
    <p:sldId id="293" r:id="rId29"/>
    <p:sldId id="292" r:id="rId30"/>
    <p:sldId id="306" r:id="rId31"/>
    <p:sldId id="305" r:id="rId32"/>
    <p:sldId id="28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8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108" y="630"/>
      </p:cViewPr>
      <p:guideLst/>
    </p:cSldViewPr>
  </p:slideViewPr>
  <p:outlineViewPr>
    <p:cViewPr>
      <p:scale>
        <a:sx n="33" d="100"/>
        <a:sy n="33" d="100"/>
      </p:scale>
      <p:origin x="0" y="-37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C302E-233D-40EF-A656-BD44E9F7056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E7650-D7AE-44F8-8C91-9A079E7E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1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baseline="0"/>
            </a:lvl1pPr>
          </a:lstStyle>
          <a:p>
            <a:endParaRPr lang="en-US" sz="2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7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1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10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237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7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3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>
            <a:lvl1pPr>
              <a:lnSpc>
                <a:spcPct val="200000"/>
              </a:lnSpc>
              <a:defRPr sz="20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200000"/>
              </a:lnSpc>
              <a:defRPr sz="2000" cap="none" baseline="0">
                <a:latin typeface="Arial" panose="020B0604020202020204" pitchFamily="34" charset="0"/>
              </a:defRPr>
            </a:lvl2pPr>
            <a:lvl3pPr>
              <a:lnSpc>
                <a:spcPct val="200000"/>
              </a:lnSpc>
              <a:defRPr sz="2000" cap="none" baseline="0"/>
            </a:lvl3pPr>
            <a:lvl4pPr>
              <a:lnSpc>
                <a:spcPct val="200000"/>
              </a:lnSpc>
              <a:defRPr sz="2000" cap="none" baseline="0"/>
            </a:lvl4pPr>
            <a:lvl5pPr>
              <a:lnSpc>
                <a:spcPct val="200000"/>
              </a:lnSpc>
              <a:defRPr sz="2000" cap="none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270171"/>
            <a:ext cx="764215" cy="365125"/>
          </a:xfrm>
        </p:spPr>
        <p:txBody>
          <a:bodyPr/>
          <a:lstStyle>
            <a:lvl1pPr>
              <a:defRPr sz="200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C5B20F51-305D-4F26-832E-DDFFD4314E06}" type="slidenum">
              <a:rPr lang="en-US" smtClean="0"/>
              <a:pPr/>
              <a:t>‹#›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4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8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8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2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9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5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5B20F51-305D-4F26-832E-DDFFD431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5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ipan.de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0164-A713-B7BA-C377-61294B046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3878" y="2264493"/>
            <a:ext cx="8689976" cy="1692724"/>
          </a:xfrm>
        </p:spPr>
        <p:txBody>
          <a:bodyPr>
            <a:normAutofit/>
          </a:bodyPr>
          <a:lstStyle/>
          <a:p>
            <a:r>
              <a:rPr lang="en-US" dirty="0"/>
              <a:t>Lecture - 7 - Navigation Architectures &amp; Deep Linking</a:t>
            </a:r>
            <a:endParaRPr lang="en-US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BB02E-A124-E69F-6AA7-6A9269B56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939" y="4646939"/>
            <a:ext cx="8689976" cy="1371599"/>
          </a:xfrm>
        </p:spPr>
        <p:txBody>
          <a:bodyPr/>
          <a:lstStyle/>
          <a:p>
            <a:r>
              <a:rPr lang="en-US" cap="none" dirty="0"/>
              <a:t>Sipan M. Hameed</a:t>
            </a:r>
          </a:p>
          <a:p>
            <a:r>
              <a:rPr lang="en-US" cap="none" dirty="0">
                <a:hlinkClick r:id="rId2"/>
              </a:rPr>
              <a:t>https://www.sipan.dev/</a:t>
            </a:r>
            <a:endParaRPr lang="en-US" cap="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23887-9225-0DA8-2D85-71444BEB4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22" y="-221956"/>
            <a:ext cx="3401196" cy="3401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FC3533-E92B-7E48-E79E-0B541D766F16}"/>
              </a:ext>
            </a:extLst>
          </p:cNvPr>
          <p:cNvSpPr txBox="1"/>
          <p:nvPr/>
        </p:nvSpPr>
        <p:spPr>
          <a:xfrm>
            <a:off x="6924760" y="354085"/>
            <a:ext cx="6214310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Technical College of Zakho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50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Computer Information Systems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50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Mobile Application Development I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18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67FC-9D28-E503-0392-344E7B7B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Complexity of Nesting (Stacks inside Tabs)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1AC74-6777-0869-0053-F95D8E4CB7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Scenario:</a:t>
            </a:r>
            <a:r>
              <a:rPr lang="en-US" dirty="0"/>
              <a:t> A user goes to the "Search" tab, clicks a profile (pushes to stack), clicks a photo (pushes to stack). Then they click the "Home" tab. What happens when they click "Search" again?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Architectural Choice:</a:t>
            </a:r>
            <a:r>
              <a:rPr lang="en-US" dirty="0"/>
              <a:t> * Do you preserve the stack within that specific tab? (Usually yes).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 you clear the stack if they tap the active tab icon a second time? (Standard behavior on iOS/Android).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E4BC3-433B-A90E-713D-09F1DB4F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10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8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2183-D970-5AD8-774A-D1F75964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3: The Navigation Drawer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E0A99-0E0C-B576-522A-E31EB237A7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Concept:</a:t>
            </a:r>
            <a:r>
              <a:rPr lang="en-US" dirty="0"/>
              <a:t> The "Hamburger Menu" (three horizontal lines). An off-canvas menu that slides in from the left side of the screen.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Use Case:</a:t>
            </a:r>
            <a:r>
              <a:rPr lang="en-US" dirty="0"/>
              <a:t> Perfect for housing secondary or tertiary features that do not deserve a spot on the main bottom tab bar (e.g., Settings, Help, About Us).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C5795-F0B9-DFCE-23F8-19EE9518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11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6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E5C4-67E6-AAFD-33B1-FCEA5593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Hamburger Menu Controversy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AB300-3C95-AF63-1CDF-DA2ADCB7A2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UX Problem:</a:t>
            </a:r>
            <a:r>
              <a:rPr lang="en-US" dirty="0"/>
              <a:t> "Out of sight, out of mind." Features hidden in a drawer see drastically lower engagement than those on a tab bar.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Reachability:</a:t>
            </a:r>
            <a:r>
              <a:rPr lang="en-US" dirty="0"/>
              <a:t> On large modern phones, the top-left corner is the absolute hardest place for a right-handed user to reach.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Trend:</a:t>
            </a:r>
            <a:r>
              <a:rPr lang="en-US" dirty="0"/>
              <a:t> Many modern apps are abandoning the drawer entirely in favor of a "Profile" or "Menu" tab on the bottom bar.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E19EC-4EFF-6470-2673-D3372243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12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8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6EF1-D80D-D462-6ED1-55943D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4: Modal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794C-8A96-8C53-4028-5503A29E7C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Concept:</a:t>
            </a:r>
            <a:r>
              <a:rPr lang="en-US" dirty="0"/>
              <a:t> A screen that slides up from the bottom and covers </a:t>
            </a:r>
            <a:r>
              <a:rPr lang="en-US" i="1" dirty="0"/>
              <a:t>part</a:t>
            </a:r>
            <a:r>
              <a:rPr lang="en-US" dirty="0"/>
              <a:t> or </a:t>
            </a:r>
            <a:r>
              <a:rPr lang="en-US" i="1" dirty="0"/>
              <a:t>all</a:t>
            </a:r>
            <a:r>
              <a:rPr lang="en-US" dirty="0"/>
              <a:t> of the screen, interrupting the current flow.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Difference:</a:t>
            </a:r>
            <a:r>
              <a:rPr lang="en-US" dirty="0"/>
              <a:t> Unlike a Stack (which implies moving deeper into a flow), a Modal implies a temporary detour (e.g., "Create a New Post" or "Select a Date").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Dismissal:</a:t>
            </a:r>
            <a:r>
              <a:rPr lang="en-US" dirty="0"/>
              <a:t> Usually dismissed by swiping down or tapping an "X", rather than a traditional back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8C26F-0F61-E25C-14B4-6770D20C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13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4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4215-AE8A-2965-5606-77E8A721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Management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C9512-B268-0178-2EAB-AB87F956D3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String-Based Routing:</a:t>
            </a:r>
            <a:r>
              <a:rPr lang="en-US" dirty="0"/>
              <a:t> Similar to web URLs. You tell the app: </a:t>
            </a:r>
            <a:r>
              <a:rPr lang="en-US" dirty="0" err="1">
                <a:latin typeface="Courier New" panose="02070309020205020404" pitchFamily="49" charset="0"/>
              </a:rPr>
              <a:t>Navigator.goTo</a:t>
            </a:r>
            <a:r>
              <a:rPr lang="en-US" dirty="0">
                <a:latin typeface="Courier New" panose="02070309020205020404" pitchFamily="49" charset="0"/>
              </a:rPr>
              <a:t>('/profile/settings')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Object/Component-Based Routing:</a:t>
            </a:r>
            <a:r>
              <a:rPr lang="en-US" dirty="0"/>
              <a:t> You tell the app to explicitly render a specific class: </a:t>
            </a:r>
            <a:r>
              <a:rPr lang="en-US" dirty="0" err="1">
                <a:latin typeface="Courier New" panose="02070309020205020404" pitchFamily="49" charset="0"/>
              </a:rPr>
              <a:t>Navigator.push</a:t>
            </a:r>
            <a:r>
              <a:rPr lang="en-US" dirty="0">
                <a:latin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</a:rPr>
              <a:t>ProfileScreen</a:t>
            </a:r>
            <a:r>
              <a:rPr lang="en-US" dirty="0">
                <a:latin typeface="Courier New" panose="02070309020205020404" pitchFamily="49" charset="0"/>
              </a:rPr>
              <a:t>())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Evolution:</a:t>
            </a:r>
            <a:r>
              <a:rPr lang="en-US" dirty="0"/>
              <a:t> Modern declarative frameworks heavily favor string-based or path-based routing because it makes Deep Linking much easier.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DEE57-8E7D-2BBD-0541-FED8597A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14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6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5C5D-362D-8CEB-7E6B-011D3CA8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Data Between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EBE97-E8B6-E34E-DDC7-91C3333EF2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Challenge:</a:t>
            </a:r>
            <a:r>
              <a:rPr lang="en-US" dirty="0"/>
              <a:t> How does the </a:t>
            </a:r>
            <a:r>
              <a:rPr lang="en-US" dirty="0" err="1">
                <a:latin typeface="Courier New" panose="02070309020205020404" pitchFamily="49" charset="0"/>
              </a:rPr>
              <a:t>DetailsScreen</a:t>
            </a:r>
            <a:r>
              <a:rPr lang="en-US" dirty="0"/>
              <a:t> know which item was tapped on the </a:t>
            </a:r>
            <a:r>
              <a:rPr lang="en-US" dirty="0" err="1">
                <a:latin typeface="Courier New" panose="02070309020205020404" pitchFamily="49" charset="0"/>
              </a:rPr>
              <a:t>ListScreen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Solution (Payloads/Arguments):</a:t>
            </a:r>
            <a:r>
              <a:rPr lang="en-US" dirty="0"/>
              <a:t> When executing a push command, developers pass a "payload" (like a product ID or a JSON object) to the new route's constructor.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Best Practice:</a:t>
            </a:r>
            <a:r>
              <a:rPr lang="en-US" dirty="0"/>
              <a:t> Pass only lightweight IDs rather than massive data objects, letting the new screen fetch its own heavy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119D5-36FC-36AB-A802-E821BDE0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15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5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D5EB-D4DA-8DA1-739C-86266AA8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315A3-CAA3-3E5D-F421-FEFB238A08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Recap: Navigation is Wayfinding. Stacks move you deeper (LIFO), Tabs move you laterally, Drawers hide secondary items, Modals interrupt.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10-Minute Break before Hour 2.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23FE1-9430-C2C4-4AC4-2602C3A6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16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2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EFAF-4B7F-0AB7-04EA-A4056ACA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Hour 2: Advanced Routing &amp; Deep Linking</a:t>
            </a:r>
            <a:br>
              <a:rPr lang="en-US" sz="3600" dirty="0"/>
            </a:br>
            <a:r>
              <a:rPr lang="en-US" sz="2800" dirty="0"/>
              <a:t>Welcome Back: The Walls of the App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82B0F-C963-8BCC-91B2-BC700534F4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Hour 1, we learned how users navigate </a:t>
            </a:r>
            <a:r>
              <a:rPr lang="en-US" i="1" dirty="0"/>
              <a:t>inside</a:t>
            </a:r>
            <a:r>
              <a:rPr lang="en-US" dirty="0"/>
              <a:t> the closed box of the app.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Hour 2, we explore how to break the walls of that box. How do we get a user from an email, an SMS, or a web search directly to a specific screen </a:t>
            </a:r>
            <a:r>
              <a:rPr lang="en-US" i="1" dirty="0"/>
              <a:t>deep</a:t>
            </a:r>
            <a:r>
              <a:rPr lang="en-US" dirty="0"/>
              <a:t> inside our app?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01B5F-D0AA-B066-6FA6-D53A524C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17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26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D8E9-879E-977C-ECF8-F7C11CAF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18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eep Links vs Dynamic Links">
            <a:extLst>
              <a:ext uri="{FF2B5EF4-FFF2-40B4-BE49-F238E27FC236}">
                <a16:creationId xmlns:a16="http://schemas.microsoft.com/office/drawing/2014/main" id="{BE2465A7-5B24-5DD8-9BC4-E348CA4ED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50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80E93-3674-FB86-FEFB-26F46CDE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19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9283F3-EFB2-8C24-8B41-CA0911E93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7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474D9-F9A6-E0FB-0FB8-0826C9B2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9F20-40E4-E733-9E1A-9A7E8EECBE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Hour 1:</a:t>
            </a:r>
            <a:r>
              <a:rPr lang="en-US" dirty="0"/>
              <a:t> Routing Concepts. Stack navigation, tabbed navigation, drawer architectures, and mobile "wayfinding."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Hour 2:</a:t>
            </a:r>
            <a:r>
              <a:rPr lang="en-US" dirty="0"/>
              <a:t> Advanced Routing. Deep linking, Universal/App Links, and passing conceptual data between screens.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10932-0E83-4715-20A3-722BBA8B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2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06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0A1B4-2ADF-4C82-EAA3-0B5A5EA9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Deep Link Structure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DC2EB-C403-B054-AE33-9D4B6B39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20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072974-69A3-6CC0-0E13-EED6D38B8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8" y="2500313"/>
            <a:ext cx="9621867" cy="297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7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6689-ED3B-98C3-0535-37A652D6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Deep Link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FA25A-3349-C716-FF66-19039A29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21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F3CBE-45BB-CD24-D1EB-FA974940A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7056"/>
            <a:ext cx="12192000" cy="16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69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12B5-0311-842F-50B8-AA66BFA2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Deep Link?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7931B-5FCE-017C-55B1-4BB01F490B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Definition:</a:t>
            </a:r>
            <a:r>
              <a:rPr lang="en-US" dirty="0"/>
              <a:t> A hyperlink that routes a user to a specific, deeply nested screen inside a mobile application, bypassing the app's home screen.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Goal:</a:t>
            </a:r>
            <a:r>
              <a:rPr lang="en-US" dirty="0"/>
              <a:t> Seamless user experience. If a friend texts you a link to a specific shoe on Nike.com, tapping it should open the Nike App directly to that shoe's screen, not the Nike App homepage.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F623B-D3AA-6A52-B1F6-86757858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22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12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E099-CCAA-59EA-D3D6-20293B8D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Traditional Deep Linking (Custom URI Schemes)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8895F-D4B2-342A-7707-6404444AB2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How it worked historically:</a:t>
            </a:r>
            <a:r>
              <a:rPr lang="en-US" dirty="0"/>
              <a:t> Developers registered a custom prefix with the operating system. Instead of </a:t>
            </a:r>
            <a:r>
              <a:rPr lang="en-US" dirty="0">
                <a:latin typeface="Courier New" panose="02070309020205020404" pitchFamily="49" charset="0"/>
              </a:rPr>
              <a:t>http://</a:t>
            </a:r>
            <a:r>
              <a:rPr lang="en-US" dirty="0"/>
              <a:t>, they used something like </a:t>
            </a:r>
            <a:r>
              <a:rPr lang="en-US" dirty="0">
                <a:latin typeface="Courier New" panose="02070309020205020404" pitchFamily="49" charset="0"/>
              </a:rPr>
              <a:t>twitter://</a:t>
            </a:r>
            <a:r>
              <a:rPr lang="en-US" dirty="0"/>
              <a:t> or </a:t>
            </a:r>
            <a:r>
              <a:rPr lang="en-US" dirty="0" err="1">
                <a:latin typeface="Courier New" panose="02070309020205020404" pitchFamily="49" charset="0"/>
              </a:rPr>
              <a:t>spotify</a:t>
            </a:r>
            <a:r>
              <a:rPr lang="en-US" dirty="0">
                <a:latin typeface="Courier New" panose="02070309020205020404" pitchFamily="49" charset="0"/>
              </a:rPr>
              <a:t>://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Flow:</a:t>
            </a:r>
            <a:r>
              <a:rPr lang="en-US" dirty="0"/>
              <a:t> Tapping </a:t>
            </a:r>
            <a:r>
              <a:rPr lang="en-US" dirty="0">
                <a:latin typeface="Courier New" panose="02070309020205020404" pitchFamily="49" charset="0"/>
              </a:rPr>
              <a:t>spotify://track/123</a:t>
            </a:r>
            <a:r>
              <a:rPr lang="en-US" dirty="0"/>
              <a:t> tells the OS, "Find the app that claimed the '</a:t>
            </a:r>
            <a:r>
              <a:rPr lang="en-US" dirty="0" err="1"/>
              <a:t>spotify</a:t>
            </a:r>
            <a:r>
              <a:rPr lang="en-US" dirty="0"/>
              <a:t>' name and pass it this URL."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82B2F-9799-03AF-5EC7-5FF270DC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23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79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0198-423E-933C-8359-76CC7457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Flaws of Custom URI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09858-1672-ED78-C043-C374986B50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Name-Squatting Problem:</a:t>
            </a:r>
            <a:r>
              <a:rPr lang="en-US" dirty="0"/>
              <a:t> Anyone could build a malicious app and claim the </a:t>
            </a:r>
            <a:r>
              <a:rPr lang="en-US" dirty="0">
                <a:latin typeface="Courier New" panose="02070309020205020404" pitchFamily="49" charset="0"/>
              </a:rPr>
              <a:t>twitter://</a:t>
            </a:r>
            <a:r>
              <a:rPr lang="en-US" dirty="0"/>
              <a:t> scheme. If a user installed it, tapping a Twitter link might open the hacker's app instead.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"Not Installed" Error:</a:t>
            </a:r>
            <a:r>
              <a:rPr lang="en-US" dirty="0"/>
              <a:t> If the user did </a:t>
            </a:r>
            <a:r>
              <a:rPr lang="en-US" i="1" dirty="0"/>
              <a:t>not</a:t>
            </a:r>
            <a:r>
              <a:rPr lang="en-US" dirty="0"/>
              <a:t> have the app installed, tapping </a:t>
            </a:r>
            <a:r>
              <a:rPr lang="en-US" dirty="0">
                <a:latin typeface="Courier New" panose="02070309020205020404" pitchFamily="49" charset="0"/>
              </a:rPr>
              <a:t>spotify://</a:t>
            </a:r>
            <a:r>
              <a:rPr lang="en-US" dirty="0"/>
              <a:t> would result in a broken link or an ugly OS error, because web browsers don't know what to do with that prefix.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76E98-ECAA-EEBC-3F1C-48D03504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24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73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BBC1-2526-5BD5-07C3-743B8C8B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Standard: Universal Links (iOS) &amp; App Links (Android)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EDCA-520A-E9C5-9A0A-6EA6113BEC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Concept:</a:t>
            </a:r>
            <a:r>
              <a:rPr lang="en-US" dirty="0"/>
              <a:t> Standardizing deep links using regular, standard web URLs (</a:t>
            </a:r>
            <a:r>
              <a:rPr lang="en-US" dirty="0">
                <a:latin typeface="Courier New" panose="02070309020205020404" pitchFamily="49" charset="0"/>
              </a:rPr>
              <a:t>https://</a:t>
            </a:r>
            <a:r>
              <a:rPr lang="en-US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Benefit:</a:t>
            </a:r>
            <a:r>
              <a:rPr lang="en-US" dirty="0"/>
              <a:t> If the app is installed, the OS intercepts the </a:t>
            </a:r>
            <a:r>
              <a:rPr lang="en-US" dirty="0">
                <a:latin typeface="Courier New" panose="02070309020205020404" pitchFamily="49" charset="0"/>
              </a:rPr>
              <a:t>https://</a:t>
            </a:r>
            <a:r>
              <a:rPr lang="en-US" dirty="0"/>
              <a:t> click and opens the app. If the app is </a:t>
            </a:r>
            <a:r>
              <a:rPr lang="en-US" i="1" dirty="0"/>
              <a:t>not</a:t>
            </a:r>
            <a:r>
              <a:rPr lang="en-US" dirty="0"/>
              <a:t> installed, the URL acts normally and falls back to opening the mobile website.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ED114-FBA2-41D2-C788-95116AB8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25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00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00C7-C3E8-0687-24EE-560F0ADC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Universal/App Links Work (Security First)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7D6B8-979C-FEBE-7645-F46FACBF40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Handshake:</a:t>
            </a:r>
            <a:r>
              <a:rPr lang="en-US" dirty="0"/>
              <a:t> How does Apple/Google know you actually own that </a:t>
            </a:r>
            <a:r>
              <a:rPr lang="en-US" dirty="0">
                <a:latin typeface="Courier New" panose="02070309020205020404" pitchFamily="49" charset="0"/>
              </a:rPr>
              <a:t>https://</a:t>
            </a:r>
            <a:r>
              <a:rPr lang="en-US" dirty="0"/>
              <a:t> domain?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Process: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developer places a specific cryptographic JSON file on their website's server.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mobile app contains the matching cryptographic key.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Upon installation, the OS verifies the app against the website's server. No spoofing is possible.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CD32C-BABE-533E-AAC5-DBCAE514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26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8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1EF5-6328-C12B-7C69-5925DBF0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Deferred Deep 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5DE18-1531-5FC5-AB90-8E5664AF69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Scenario:</a:t>
            </a:r>
            <a:r>
              <a:rPr lang="en-US" dirty="0"/>
              <a:t> A user clicks a link for 20% off a specific pair of shoes, but they </a:t>
            </a:r>
            <a:r>
              <a:rPr lang="en-US" i="1" dirty="0"/>
              <a:t>don't</a:t>
            </a:r>
            <a:r>
              <a:rPr lang="en-US" dirty="0"/>
              <a:t> have the app installed. The link takes them to the App Store.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Magic:</a:t>
            </a:r>
            <a:r>
              <a:rPr lang="en-US" dirty="0"/>
              <a:t> They download the app, open it for the very first time, and the app </a:t>
            </a:r>
            <a:r>
              <a:rPr lang="en-US" i="1" dirty="0"/>
              <a:t>remembers</a:t>
            </a:r>
            <a:r>
              <a:rPr lang="en-US" dirty="0"/>
              <a:t> the shoe they were looking for 5 minutes ago and routes them directly to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How it works:</a:t>
            </a:r>
            <a:r>
              <a:rPr lang="en-US" dirty="0"/>
              <a:t> Relies on third-party tracking services (like </a:t>
            </a:r>
            <a:r>
              <a:rPr lang="en-US" dirty="0" err="1"/>
              <a:t>AppsFlyer</a:t>
            </a:r>
            <a:r>
              <a:rPr lang="en-US" dirty="0"/>
              <a:t> or Firebase Dynamic Links) that fingerprint the user's IP and device during the App Store transition.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B9C35-7926-136C-AE1D-77AE8000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27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4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8BB87-E27F-4D0E-3763-33362155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the Link to the UI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79BC-F15F-561D-EA78-8E99695A48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Engineering Task:</a:t>
            </a:r>
            <a:r>
              <a:rPr lang="en-US" dirty="0"/>
              <a:t> When the OS hands the URL </a:t>
            </a:r>
            <a:r>
              <a:rPr lang="en-US" dirty="0">
                <a:latin typeface="Courier New" panose="02070309020205020404" pitchFamily="49" charset="0"/>
              </a:rPr>
              <a:t>https://myapp.com/products/456</a:t>
            </a:r>
            <a:r>
              <a:rPr lang="en-US" dirty="0"/>
              <a:t> to your app, your routing system must parse that string.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Execution:</a:t>
            </a:r>
            <a:r>
              <a:rPr lang="en-US" dirty="0"/>
              <a:t> The app intercepts the string, extracts the variable (</a:t>
            </a:r>
            <a:r>
              <a:rPr lang="en-US" dirty="0">
                <a:latin typeface="Courier New" panose="02070309020205020404" pitchFamily="49" charset="0"/>
              </a:rPr>
              <a:t>456</a:t>
            </a:r>
            <a:r>
              <a:rPr lang="en-US" dirty="0"/>
              <a:t>), automatically builds a </a:t>
            </a:r>
            <a:r>
              <a:rPr lang="en-US" dirty="0" err="1">
                <a:latin typeface="Courier New" panose="02070309020205020404" pitchFamily="49" charset="0"/>
              </a:rPr>
              <a:t>ProductScreen</a:t>
            </a:r>
            <a:r>
              <a:rPr lang="en-US" dirty="0"/>
              <a:t> injected with ID 456, and pushes it onto the navigation stack.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D3BA1-7F64-EF72-08C0-AEC6BC5A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28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0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ADF2-0B58-BCA2-1AFE-B7A6779B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Handling Back Navigation with Deep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8316A-7204-A270-7C22-903C78E1D7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Problem:</a:t>
            </a:r>
            <a:r>
              <a:rPr lang="en-US" dirty="0"/>
              <a:t> If a deep link drops a user directly onto screen 4 of your app, what happens when they press "Back"?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Empty Stack:</a:t>
            </a:r>
            <a:r>
              <a:rPr lang="en-US" dirty="0"/>
              <a:t> Because they bypassed the home screen, the navigation stack is empty. Pressing back might close the app entirely!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Solution:</a:t>
            </a:r>
            <a:r>
              <a:rPr lang="en-US" dirty="0"/>
              <a:t> "Synthetic Back Stacks." The developer must program the routing engine to artificially insert a "Home Screen" underneath the Deep Linked screen so the back button behaves logically.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1B1A7-6A2B-DA82-683F-8800B156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29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1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AF78-BDD5-5849-C9A1-8D7D685E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Mobile Navigation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1BC1-3E11-3D5D-AE2A-1C13C6BEAD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Web Paradigm:</a:t>
            </a:r>
            <a:r>
              <a:rPr lang="en-US" dirty="0"/>
              <a:t> Browsers have a built-in address bar, a universal back button, and tabs. Navigation is native to the browser.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Mobile Paradigm:</a:t>
            </a:r>
            <a:r>
              <a:rPr lang="en-US" dirty="0"/>
              <a:t> A mobile app is a closed box. Developers must build the </a:t>
            </a:r>
            <a:r>
              <a:rPr lang="en-US" i="1" dirty="0"/>
              <a:t>entire</a:t>
            </a:r>
            <a:r>
              <a:rPr lang="en-US" dirty="0"/>
              <a:t> navigation infrastructure from scratch.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Goal:</a:t>
            </a:r>
            <a:r>
              <a:rPr lang="en-US" dirty="0"/>
              <a:t> "Wayfinding." The user must always know exactly where they are in the app, how they got there, and how to get back.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90B3C-E300-353A-6415-BD76ED45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3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39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8C87-3599-8676-E219-C5435844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Implications of Deep 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51F0A-043D-1C8C-FF5F-FB6D69F7E9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Danger:</a:t>
            </a:r>
            <a:r>
              <a:rPr lang="en-US" dirty="0"/>
              <a:t> A malicious website could trigger an App Link that executes a sensitive action inside your app (e.g., </a:t>
            </a:r>
            <a:r>
              <a:rPr lang="en-US" dirty="0">
                <a:latin typeface="Courier New" panose="02070309020205020404" pitchFamily="49" charset="0"/>
              </a:rPr>
              <a:t>https://bank.com/transfer?amount=1000</a:t>
            </a:r>
            <a:r>
              <a:rPr lang="en-US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Rule:</a:t>
            </a:r>
            <a:r>
              <a:rPr lang="en-US" dirty="0"/>
              <a:t> Deep links should </a:t>
            </a:r>
            <a:r>
              <a:rPr lang="en-US" i="1" dirty="0"/>
              <a:t>only</a:t>
            </a:r>
            <a:r>
              <a:rPr lang="en-US" dirty="0"/>
              <a:t> be used for navigation and reading data. They should never be allowed to execute destructive or financial transactions automatically without secondary user confirmation.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03188-B69B-B13B-B91C-5BCFA2FE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30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33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D715-9AF5-F2CA-AE63-32A73432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53F5-4A96-2555-8E06-8DF8C37ECC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Recap: Navigation structures define the app's skeleton. Deep links connect the external web to your internal routes securely.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084A5-E562-C879-1DDE-23D6D2C2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31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77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EB5B3-3211-2821-7085-092BEC33FE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560976"/>
            <a:ext cx="10363826" cy="43344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70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034D8-329A-6465-C68F-A2D88B02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32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7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75EE-67BA-1036-2635-B1A2A4DF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Architecture (IA)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84A11-E476-9379-D8A5-AB6EEB9CC5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Concept:</a:t>
            </a:r>
            <a:r>
              <a:rPr lang="en-US" dirty="0"/>
              <a:t> Before moving between screens, you must map out how the app's data is organized.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Flat Architecture:</a:t>
            </a:r>
            <a:r>
              <a:rPr lang="en-US" dirty="0"/>
              <a:t> All primary categories are accessible from the main screen (best for tools like Instagram or Spotify).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Deep Architecture:</a:t>
            </a:r>
            <a:r>
              <a:rPr lang="en-US" dirty="0"/>
              <a:t> Users must click through multiple layers of menus to find what they need (best for complex utilities like Settings or banking apps).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91479-90B8-002E-A840-060E2E52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4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81C3D-7645-1B4B-F410-F88F0ECA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5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6314B-E40B-77EC-8BE7-E90520031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4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C3182-3859-1CBC-5AF1-62AA2135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6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F72450-5806-BB88-FD4A-67DD540D4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15" y="0"/>
            <a:ext cx="316796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E84865-C68A-68BD-C41F-43415E7DDE15}"/>
              </a:ext>
            </a:extLst>
          </p:cNvPr>
          <p:cNvSpPr txBox="1"/>
          <p:nvPr/>
        </p:nvSpPr>
        <p:spPr>
          <a:xfrm>
            <a:off x="130152" y="2967335"/>
            <a:ext cx="4261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Architecture 4: Modal Navigation</a:t>
            </a:r>
          </a:p>
        </p:txBody>
      </p:sp>
    </p:spTree>
    <p:extLst>
      <p:ext uri="{BB962C8B-B14F-4D97-AF65-F5344CB8AC3E}">
        <p14:creationId xmlns:p14="http://schemas.microsoft.com/office/powerpoint/2010/main" val="391051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213C-0B82-CDEA-F919-AAC52BFF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1: Stack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1D010-456C-4258-C014-9C6C0CC4D6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Data Structure:</a:t>
            </a:r>
            <a:r>
              <a:rPr lang="en-US" dirty="0"/>
              <a:t> Built entirely on the LIFO (Last-In, First-Out) Stack data structure.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Action (Push):</a:t>
            </a:r>
            <a:r>
              <a:rPr lang="en-US" dirty="0"/>
              <a:t> When a user taps an item, a new screen is "pushed" onto the top of the stack, covering the previous screen.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Action (Pop):</a:t>
            </a:r>
            <a:r>
              <a:rPr lang="en-US" dirty="0"/>
              <a:t> When a user hits the "Back" button, the top screen is "popped" off and destroyed, revealing the screen underneath.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013DB-A481-273F-D09D-321C5E01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7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0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C5C3-4871-D436-19A7-02071838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CE13-3F6F-F170-75C6-32B0AAA5BE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Lecturer Note:</a:t>
            </a:r>
            <a:r>
              <a:rPr lang="en-US" dirty="0"/>
              <a:t> Use a physical metaphor here (like stacking playing cards or cafeteria trays).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State:</a:t>
            </a:r>
            <a:r>
              <a:rPr lang="en-US" dirty="0"/>
              <a:t> The screens underneath the top card are in the "Inactive" or "Suspended" state (referencing Week 4). They are not dead, just hidden.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Root Node:</a:t>
            </a:r>
            <a:r>
              <a:rPr lang="en-US" dirty="0"/>
              <a:t> The bottom-most card is the root. It cannot be popped without exiting the app.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B45E7-7C67-79E0-F6DB-35C0942C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8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D4AA-A659-6894-8855-D56C0EC7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2: Tabbed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459FF-34FF-D715-471E-2F520C4BC2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Concept:</a:t>
            </a:r>
            <a:r>
              <a:rPr lang="en-US" dirty="0"/>
              <a:t> A flat navigation model allowing rapid switching between the core, top-level destinations of an app.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Placement:</a:t>
            </a:r>
            <a:r>
              <a:rPr lang="en-US" dirty="0"/>
              <a:t> iOS firmly establishes this at the bottom (Human Interface Guidelines). Android historically used top tabs but has mostly transitioned to bottom tabs for ergonomics (the Thumb Zone).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Rule of Tabs:</a:t>
            </a:r>
            <a:r>
              <a:rPr lang="en-US" dirty="0"/>
              <a:t> Switching tabs should </a:t>
            </a:r>
            <a:r>
              <a:rPr lang="en-US" i="1" dirty="0"/>
              <a:t>not</a:t>
            </a:r>
            <a:r>
              <a:rPr lang="en-US" dirty="0"/>
              <a:t> push a new screen onto a stack; it swaps the root view entirely.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12983-63BC-3F87-D043-E0FF89B7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F51-305D-4F26-832E-DDFFD4314E06}" type="slidenum">
              <a:rPr lang="en-US" smtClean="0"/>
              <a:pPr/>
              <a:t>9</a:t>
            </a:fld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5604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192</TotalTime>
  <Words>1834</Words>
  <Application>Microsoft Office PowerPoint</Application>
  <PresentationFormat>Widescreen</PresentationFormat>
  <Paragraphs>127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Arial</vt:lpstr>
      <vt:lpstr>Courier New</vt:lpstr>
      <vt:lpstr>Times New Roman</vt:lpstr>
      <vt:lpstr>Tw Cen MT</vt:lpstr>
      <vt:lpstr>Droplet</vt:lpstr>
      <vt:lpstr>Lecture - 7 - Navigation Architectures &amp; Deep Linking</vt:lpstr>
      <vt:lpstr>Lecture Agenda</vt:lpstr>
      <vt:lpstr>The Mobile Navigation Problem</vt:lpstr>
      <vt:lpstr>Information Architecture (IA)</vt:lpstr>
      <vt:lpstr>PowerPoint Presentation</vt:lpstr>
      <vt:lpstr>PowerPoint Presentation</vt:lpstr>
      <vt:lpstr>Architecture 1: Stack Navigation</vt:lpstr>
      <vt:lpstr>Visualizing the Stack</vt:lpstr>
      <vt:lpstr>Architecture 2: Tabbed Navigation</vt:lpstr>
      <vt:lpstr>The Complexity of Nesting (Stacks inside Tabs)</vt:lpstr>
      <vt:lpstr>Architecture 3: The Navigation Drawer</vt:lpstr>
      <vt:lpstr>The Hamburger Menu Controversy</vt:lpstr>
      <vt:lpstr>Architecture 4: Modal Navigation</vt:lpstr>
      <vt:lpstr>Route Management Systems</vt:lpstr>
      <vt:lpstr>Passing Data Between Routes</vt:lpstr>
      <vt:lpstr>Summary &amp; Break</vt:lpstr>
      <vt:lpstr>Hour 2: Advanced Routing &amp; Deep Linking Welcome Back: The Walls of the App</vt:lpstr>
      <vt:lpstr>PowerPoint Presentation</vt:lpstr>
      <vt:lpstr>PowerPoint Presentation</vt:lpstr>
      <vt:lpstr>Deep Link Structure</vt:lpstr>
      <vt:lpstr>Anatomy of a Deep Link</vt:lpstr>
      <vt:lpstr>What is a Deep Link?</vt:lpstr>
      <vt:lpstr>Traditional Deep Linking (Custom URI Schemes)</vt:lpstr>
      <vt:lpstr>The Flaws of Custom URI Schemes</vt:lpstr>
      <vt:lpstr>The Modern Standard: Universal Links (iOS) &amp; App Links (Android)</vt:lpstr>
      <vt:lpstr>How Universal/App Links Work (Security First)</vt:lpstr>
      <vt:lpstr>Deferred Deep Linking</vt:lpstr>
      <vt:lpstr>Translating the Link to the UI Tree</vt:lpstr>
      <vt:lpstr>Handling Back Navigation with Deep Links</vt:lpstr>
      <vt:lpstr>Security Implications of Deep Linking</vt:lpstr>
      <vt:lpstr>Summary and Looking Ahead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sipan hameed</dc:creator>
  <cp:lastModifiedBy>sipan hameed</cp:lastModifiedBy>
  <cp:revision>26</cp:revision>
  <dcterms:created xsi:type="dcterms:W3CDTF">2026-02-13T12:45:43Z</dcterms:created>
  <dcterms:modified xsi:type="dcterms:W3CDTF">2026-04-20T21:44:14Z</dcterms:modified>
</cp:coreProperties>
</file>