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38" autoAdjust="0"/>
    <p:restoredTop sz="94660" autoAdjust="0"/>
  </p:normalViewPr>
  <p:slideViewPr>
    <p:cSldViewPr snapToGrid="0">
      <p:cViewPr varScale="1">
        <p:scale>
          <a:sx n="82" d="100"/>
          <a:sy n="82" d="100"/>
        </p:scale>
        <p:origin x="384" y="90"/>
      </p:cViewPr>
      <p:guideLst/>
    </p:cSldViewPr>
  </p:slideViewPr>
  <p:outlineViewPr>
    <p:cViewPr>
      <p:scale>
        <a:sx n="33" d="100"/>
        <a:sy n="33" d="100"/>
      </p:scale>
      <p:origin x="0" y="-375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1C302E-233D-40EF-A656-BD44E9F70564}" type="datetimeFigureOut">
              <a:rPr lang="en-US" smtClean="0"/>
              <a:t>2/24/2026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4E7650-D7AE-44F8-8C91-9A079E7E121D}" type="slidenum">
              <a:rPr lang="en-US" smtClean="0"/>
              <a:t>‹#›</a:t>
            </a:fld>
            <a:endParaRPr lang="en-US"/>
          </a:p>
        </p:txBody>
      </p:sp>
    </p:spTree>
    <p:extLst>
      <p:ext uri="{BB962C8B-B14F-4D97-AF65-F5344CB8AC3E}">
        <p14:creationId xmlns:p14="http://schemas.microsoft.com/office/powerpoint/2010/main" val="1238317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cap="none" baseline="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sz="2000" baseline="0"/>
            </a:lvl1pPr>
          </a:lstStyle>
          <a:p>
            <a:endParaRPr lang="en-US" sz="200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172878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1638613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3076710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20F51-305D-4F26-832E-DDFFD4314E06}"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72376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1636969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89373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33900453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516175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803537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lvl1pPr>
              <a:defRPr sz="4400" cap="none" baseline="0">
                <a:latin typeface="Arial" panose="020B0604020202020204" pitchFamily="34" charset="0"/>
                <a:cs typeface="Arial" panose="020B0604020202020204" pitchFamily="34" charset="0"/>
              </a:defRPr>
            </a:lvl1pPr>
          </a:lstStyle>
          <a:p>
            <a:r>
              <a:rPr lang="en-US" dirty="0"/>
              <a:t>Click to edit Master title style</a:t>
            </a:r>
          </a:p>
        </p:txBody>
      </p:sp>
      <p:sp>
        <p:nvSpPr>
          <p:cNvPr id="12" name="Content Placeholder 2"/>
          <p:cNvSpPr>
            <a:spLocks noGrp="1"/>
          </p:cNvSpPr>
          <p:nvPr>
            <p:ph sz="quarter" idx="13"/>
          </p:nvPr>
        </p:nvSpPr>
        <p:spPr>
          <a:xfrm>
            <a:off x="913774" y="2367092"/>
            <a:ext cx="10363826" cy="3424107"/>
          </a:xfrm>
        </p:spPr>
        <p:txBody>
          <a:bodyPr/>
          <a:lstStyle>
            <a:lvl1pPr>
              <a:lnSpc>
                <a:spcPct val="200000"/>
              </a:lnSpc>
              <a:defRPr sz="2000" cap="none" baseline="0">
                <a:latin typeface="Arial" panose="020B0604020202020204" pitchFamily="34" charset="0"/>
                <a:cs typeface="Arial" panose="020B0604020202020204" pitchFamily="34" charset="0"/>
              </a:defRPr>
            </a:lvl1pPr>
            <a:lvl2pPr>
              <a:lnSpc>
                <a:spcPct val="200000"/>
              </a:lnSpc>
              <a:defRPr sz="2000" cap="none" baseline="0">
                <a:latin typeface="Arial" panose="020B0604020202020204" pitchFamily="34" charset="0"/>
              </a:defRPr>
            </a:lvl2pPr>
            <a:lvl3pPr>
              <a:lnSpc>
                <a:spcPct val="200000"/>
              </a:lnSpc>
              <a:defRPr sz="2000" cap="none" baseline="0"/>
            </a:lvl3pPr>
            <a:lvl4pPr>
              <a:lnSpc>
                <a:spcPct val="200000"/>
              </a:lnSpc>
              <a:defRPr sz="2000" cap="none" baseline="0"/>
            </a:lvl4pPr>
            <a:lvl5pPr>
              <a:lnSpc>
                <a:spcPct val="200000"/>
              </a:lnSpc>
              <a:defRPr sz="2000" cap="none" baseline="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1427785" y="6270171"/>
            <a:ext cx="764215" cy="365125"/>
          </a:xfrm>
        </p:spPr>
        <p:txBody>
          <a:bodyPr/>
          <a:lstStyle>
            <a:lvl1pPr>
              <a:defRPr sz="2000" baseline="0">
                <a:solidFill>
                  <a:schemeClr val="accent6">
                    <a:lumMod val="50000"/>
                  </a:schemeClr>
                </a:solidFill>
              </a:defRPr>
            </a:lvl1pPr>
          </a:lstStyle>
          <a:p>
            <a:fld id="{C5B20F51-305D-4F26-832E-DDFFD4314E06}" type="slidenum">
              <a:rPr lang="en-US" smtClean="0"/>
              <a:pPr/>
              <a:t>‹#›</a:t>
            </a:fld>
            <a:endParaRPr lang="en-US" sz="2000" dirty="0">
              <a:solidFill>
                <a:schemeClr val="accent6">
                  <a:lumMod val="50000"/>
                </a:schemeClr>
              </a:solidFill>
            </a:endParaRPr>
          </a:p>
        </p:txBody>
      </p:sp>
    </p:spTree>
    <p:extLst>
      <p:ext uri="{BB962C8B-B14F-4D97-AF65-F5344CB8AC3E}">
        <p14:creationId xmlns:p14="http://schemas.microsoft.com/office/powerpoint/2010/main" val="3249942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2844480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2118087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4288920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294020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2223757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3385099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B20F51-305D-4F26-832E-DDFFD4314E06}" type="slidenum">
              <a:rPr lang="en-US" smtClean="0"/>
              <a:t>‹#›</a:t>
            </a:fld>
            <a:endParaRPr lang="en-US"/>
          </a:p>
        </p:txBody>
      </p:sp>
    </p:spTree>
    <p:extLst>
      <p:ext uri="{BB962C8B-B14F-4D97-AF65-F5344CB8AC3E}">
        <p14:creationId xmlns:p14="http://schemas.microsoft.com/office/powerpoint/2010/main" val="803653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C5B20F51-305D-4F26-832E-DDFFD4314E06}" type="slidenum">
              <a:rPr lang="en-US" smtClean="0"/>
              <a:t>‹#›</a:t>
            </a:fld>
            <a:endParaRPr lang="en-US"/>
          </a:p>
        </p:txBody>
      </p:sp>
    </p:spTree>
    <p:extLst>
      <p:ext uri="{BB962C8B-B14F-4D97-AF65-F5344CB8AC3E}">
        <p14:creationId xmlns:p14="http://schemas.microsoft.com/office/powerpoint/2010/main" val="2225252583"/>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 id="2147483760" r:id="rId17"/>
  </p:sldLayoutIdLst>
  <p:hf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sipan.dev/"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10164-A713-B7BA-C377-61294B04696B}"/>
              </a:ext>
            </a:extLst>
          </p:cNvPr>
          <p:cNvSpPr>
            <a:spLocks noGrp="1"/>
          </p:cNvSpPr>
          <p:nvPr>
            <p:ph type="ctrTitle"/>
          </p:nvPr>
        </p:nvSpPr>
        <p:spPr>
          <a:xfrm>
            <a:off x="2373878" y="2264493"/>
            <a:ext cx="8689976" cy="1692724"/>
          </a:xfrm>
        </p:spPr>
        <p:txBody>
          <a:bodyPr>
            <a:normAutofit/>
          </a:bodyPr>
          <a:lstStyle/>
          <a:p>
            <a:r>
              <a:rPr lang="en-US" dirty="0"/>
              <a:t>Lecture 5 -Layout Paradigms and Rendering Trees</a:t>
            </a:r>
            <a:endParaRPr lang="en-US" cap="none" dirty="0"/>
          </a:p>
        </p:txBody>
      </p:sp>
      <p:sp>
        <p:nvSpPr>
          <p:cNvPr id="3" name="Subtitle 2">
            <a:extLst>
              <a:ext uri="{FF2B5EF4-FFF2-40B4-BE49-F238E27FC236}">
                <a16:creationId xmlns:a16="http://schemas.microsoft.com/office/drawing/2014/main" id="{790BB02E-A124-E69F-6AA7-6A9269B56DAA}"/>
              </a:ext>
            </a:extLst>
          </p:cNvPr>
          <p:cNvSpPr>
            <a:spLocks noGrp="1"/>
          </p:cNvSpPr>
          <p:nvPr>
            <p:ph type="subTitle" idx="1"/>
          </p:nvPr>
        </p:nvSpPr>
        <p:spPr>
          <a:xfrm>
            <a:off x="1341939" y="4646939"/>
            <a:ext cx="8689976" cy="1371599"/>
          </a:xfrm>
        </p:spPr>
        <p:txBody>
          <a:bodyPr/>
          <a:lstStyle/>
          <a:p>
            <a:r>
              <a:rPr lang="en-US" cap="none" dirty="0"/>
              <a:t>Sipan M. Hameed</a:t>
            </a:r>
          </a:p>
          <a:p>
            <a:r>
              <a:rPr lang="en-US" cap="none" dirty="0">
                <a:hlinkClick r:id="rId2"/>
              </a:rPr>
              <a:t>https://www.sipan.dev/</a:t>
            </a:r>
            <a:endParaRPr lang="en-US" cap="none" dirty="0"/>
          </a:p>
        </p:txBody>
      </p:sp>
      <p:pic>
        <p:nvPicPr>
          <p:cNvPr id="6" name="Picture 5">
            <a:extLst>
              <a:ext uri="{FF2B5EF4-FFF2-40B4-BE49-F238E27FC236}">
                <a16:creationId xmlns:a16="http://schemas.microsoft.com/office/drawing/2014/main" id="{43323887-9225-0DA8-2D85-71444BEB43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122" y="-221956"/>
            <a:ext cx="3401196" cy="3401196"/>
          </a:xfrm>
          <a:prstGeom prst="rect">
            <a:avLst/>
          </a:prstGeom>
        </p:spPr>
      </p:pic>
      <p:sp>
        <p:nvSpPr>
          <p:cNvPr id="7" name="TextBox 6">
            <a:extLst>
              <a:ext uri="{FF2B5EF4-FFF2-40B4-BE49-F238E27FC236}">
                <a16:creationId xmlns:a16="http://schemas.microsoft.com/office/drawing/2014/main" id="{D0FC3533-E92B-7E48-E79E-0B541D766F16}"/>
              </a:ext>
            </a:extLst>
          </p:cNvPr>
          <p:cNvSpPr txBox="1"/>
          <p:nvPr/>
        </p:nvSpPr>
        <p:spPr>
          <a:xfrm>
            <a:off x="6924760" y="354085"/>
            <a:ext cx="6214310" cy="1289071"/>
          </a:xfrm>
          <a:prstGeom prst="rect">
            <a:avLst/>
          </a:prstGeom>
          <a:noFill/>
        </p:spPr>
        <p:txBody>
          <a:bodyPr wrap="square">
            <a:spAutoFit/>
          </a:bodyPr>
          <a:lstStyle/>
          <a:p>
            <a:pPr marL="0" marR="0" algn="ctr">
              <a:lnSpc>
                <a:spcPct val="150000"/>
              </a:lnSpc>
              <a:buNone/>
            </a:pPr>
            <a:r>
              <a:rPr lang="en-US" sz="1800" b="1" dirty="0">
                <a:effectLst/>
                <a:latin typeface="Times New Roman" panose="02020603050405020304" pitchFamily="18" charset="0"/>
                <a:ea typeface="Calibri" panose="020F0502020204030204" pitchFamily="34" charset="0"/>
              </a:rPr>
              <a:t>Technical College of Zakho</a:t>
            </a:r>
            <a:endParaRPr lang="en-US" sz="1600" dirty="0">
              <a:effectLst/>
              <a:latin typeface="Times New Roman" panose="02020603050405020304" pitchFamily="18" charset="0"/>
              <a:ea typeface="Calibri" panose="020F0502020204030204" pitchFamily="34" charset="0"/>
            </a:endParaRPr>
          </a:p>
          <a:p>
            <a:pPr marL="0" marR="0" algn="ctr">
              <a:lnSpc>
                <a:spcPct val="150000"/>
              </a:lnSpc>
              <a:buNone/>
            </a:pPr>
            <a:r>
              <a:rPr lang="en-US" sz="1800" dirty="0">
                <a:effectLst/>
                <a:latin typeface="Times New Roman" panose="02020603050405020304" pitchFamily="18" charset="0"/>
                <a:ea typeface="Calibri" panose="020F0502020204030204" pitchFamily="34" charset="0"/>
              </a:rPr>
              <a:t>Computer Information Systems</a:t>
            </a:r>
            <a:endParaRPr lang="en-US" sz="1600" dirty="0">
              <a:effectLst/>
              <a:latin typeface="Times New Roman" panose="02020603050405020304" pitchFamily="18" charset="0"/>
              <a:ea typeface="Calibri" panose="020F0502020204030204" pitchFamily="34" charset="0"/>
            </a:endParaRPr>
          </a:p>
          <a:p>
            <a:pPr marL="0" marR="0" algn="ctr">
              <a:lnSpc>
                <a:spcPct val="150000"/>
              </a:lnSpc>
              <a:buNone/>
            </a:pPr>
            <a:r>
              <a:rPr lang="en-US" sz="1800" dirty="0">
                <a:effectLst/>
                <a:latin typeface="Times New Roman" panose="02020603050405020304" pitchFamily="18" charset="0"/>
                <a:ea typeface="Calibri" panose="020F0502020204030204" pitchFamily="34" charset="0"/>
              </a:rPr>
              <a:t>Mobile Application Development I</a:t>
            </a:r>
            <a:endParaRPr lang="en-US" sz="16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47918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8CD52-F3EB-C672-2CDA-643841E9A296}"/>
              </a:ext>
            </a:extLst>
          </p:cNvPr>
          <p:cNvSpPr>
            <a:spLocks noGrp="1"/>
          </p:cNvSpPr>
          <p:nvPr>
            <p:ph type="title"/>
          </p:nvPr>
        </p:nvSpPr>
        <p:spPr/>
        <p:txBody>
          <a:bodyPr/>
          <a:lstStyle/>
          <a:p>
            <a:r>
              <a:rPr lang="en-US" dirty="0"/>
              <a:t>Composition Over Inheritance</a:t>
            </a:r>
          </a:p>
        </p:txBody>
      </p:sp>
      <p:sp>
        <p:nvSpPr>
          <p:cNvPr id="4" name="Slide Number Placeholder 3">
            <a:extLst>
              <a:ext uri="{FF2B5EF4-FFF2-40B4-BE49-F238E27FC236}">
                <a16:creationId xmlns:a16="http://schemas.microsoft.com/office/drawing/2014/main" id="{88E7CFC5-0A71-6D24-2504-AFB5E05B6118}"/>
              </a:ext>
            </a:extLst>
          </p:cNvPr>
          <p:cNvSpPr>
            <a:spLocks noGrp="1"/>
          </p:cNvSpPr>
          <p:nvPr>
            <p:ph type="sldNum" sz="quarter" idx="12"/>
          </p:nvPr>
        </p:nvSpPr>
        <p:spPr/>
        <p:txBody>
          <a:bodyPr/>
          <a:lstStyle/>
          <a:p>
            <a:fld id="{C5B20F51-305D-4F26-832E-DDFFD4314E06}" type="slidenum">
              <a:rPr lang="en-US" smtClean="0"/>
              <a:pPr/>
              <a:t>10</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4E45EFAB-FD14-DBFE-3ECF-76BA858D26AA}"/>
              </a:ext>
            </a:extLst>
          </p:cNvPr>
          <p:cNvSpPr>
            <a:spLocks noGrp="1" noChangeArrowheads="1"/>
          </p:cNvSpPr>
          <p:nvPr>
            <p:ph sz="quarter" idx="13"/>
          </p:nvPr>
        </p:nvSpPr>
        <p:spPr bwMode="auto">
          <a:xfrm>
            <a:off x="913773" y="2274423"/>
            <a:ext cx="10514011" cy="3609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The Philosophy:</a:t>
            </a:r>
            <a:r>
              <a:rPr kumimoji="0" lang="en-US" altLang="en-US" sz="2400" b="0" i="0" u="none" strike="noStrike" cap="none" normalizeH="0" baseline="0" dirty="0">
                <a:ln>
                  <a:noFill/>
                </a:ln>
                <a:solidFill>
                  <a:schemeClr val="tx1"/>
                </a:solidFill>
                <a:effectLst/>
                <a:latin typeface="Arial" panose="020B0604020202020204" pitchFamily="34" charset="0"/>
              </a:rPr>
              <a:t> Instead of creating a complex</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Unicode MS" panose="020B0604020202020204" pitchFamily="34" charset="-128"/>
              </a:rPr>
              <a:t>SuperCustomButtonCard</a:t>
            </a:r>
            <a:r>
              <a:rPr kumimoji="0" lang="en-US" altLang="en-US" sz="1800" b="0" i="0" u="none" strike="noStrike" cap="none" normalizeH="0" baseline="0" dirty="0">
                <a:ln>
                  <a:noFill/>
                </a:ln>
                <a:solidFill>
                  <a:schemeClr val="tx1"/>
                </a:solidFill>
                <a:effectLst/>
              </a:rPr>
              <a:t> class (Inheritance), you combine simple, single-purpose nodes together (Composition).</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Example:</a:t>
            </a:r>
            <a:r>
              <a:rPr kumimoji="0" lang="en-US" altLang="en-US" sz="2400" b="0" i="0" u="none" strike="noStrike" cap="none" normalizeH="0" baseline="0" dirty="0">
                <a:ln>
                  <a:noFill/>
                </a:ln>
                <a:solidFill>
                  <a:schemeClr val="tx1"/>
                </a:solidFill>
                <a:effectLst/>
                <a:latin typeface="Arial" panose="020B0604020202020204" pitchFamily="34" charset="0"/>
              </a:rPr>
              <a:t> A visual "Card" is actually just a Tree: A Container (for the shadow) ➔ holding a Column (for layout) ➔ holding an Image (top) and Text (bottom).</a:t>
            </a:r>
          </a:p>
        </p:txBody>
      </p:sp>
    </p:spTree>
    <p:extLst>
      <p:ext uri="{BB962C8B-B14F-4D97-AF65-F5344CB8AC3E}">
        <p14:creationId xmlns:p14="http://schemas.microsoft.com/office/powerpoint/2010/main" val="3576464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23831-6B3F-4267-9B02-1E8AC85BC16B}"/>
              </a:ext>
            </a:extLst>
          </p:cNvPr>
          <p:cNvSpPr>
            <a:spLocks noGrp="1"/>
          </p:cNvSpPr>
          <p:nvPr>
            <p:ph type="title"/>
          </p:nvPr>
        </p:nvSpPr>
        <p:spPr/>
        <p:txBody>
          <a:bodyPr/>
          <a:lstStyle/>
          <a:p>
            <a:r>
              <a:rPr lang="en-US" dirty="0"/>
              <a:t>The Layout Pass (Measure Phase)</a:t>
            </a:r>
          </a:p>
        </p:txBody>
      </p:sp>
      <p:sp>
        <p:nvSpPr>
          <p:cNvPr id="4" name="Slide Number Placeholder 3">
            <a:extLst>
              <a:ext uri="{FF2B5EF4-FFF2-40B4-BE49-F238E27FC236}">
                <a16:creationId xmlns:a16="http://schemas.microsoft.com/office/drawing/2014/main" id="{D7A0AA64-8EAC-E54A-F28B-CE388526CFBC}"/>
              </a:ext>
            </a:extLst>
          </p:cNvPr>
          <p:cNvSpPr>
            <a:spLocks noGrp="1"/>
          </p:cNvSpPr>
          <p:nvPr>
            <p:ph type="sldNum" sz="quarter" idx="12"/>
          </p:nvPr>
        </p:nvSpPr>
        <p:spPr/>
        <p:txBody>
          <a:bodyPr/>
          <a:lstStyle/>
          <a:p>
            <a:fld id="{C5B20F51-305D-4F26-832E-DDFFD4314E06}" type="slidenum">
              <a:rPr lang="en-US" smtClean="0"/>
              <a:pPr/>
              <a:t>11</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C531698B-AEA6-E5B3-9716-9452B6D23633}"/>
              </a:ext>
            </a:extLst>
          </p:cNvPr>
          <p:cNvSpPr>
            <a:spLocks noGrp="1" noChangeArrowheads="1"/>
          </p:cNvSpPr>
          <p:nvPr>
            <p:ph sz="quarter" idx="13"/>
          </p:nvPr>
        </p:nvSpPr>
        <p:spPr bwMode="auto">
          <a:xfrm>
            <a:off x="913773" y="2682225"/>
            <a:ext cx="10364451" cy="2793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How the Tree Thinks:</a:t>
            </a:r>
            <a:r>
              <a:rPr kumimoji="0" lang="en-US" altLang="en-US" sz="2400" b="0" i="0" u="none" strike="noStrike" cap="none" normalizeH="0" baseline="0">
                <a:ln>
                  <a:noFill/>
                </a:ln>
                <a:solidFill>
                  <a:schemeClr val="tx1"/>
                </a:solidFill>
                <a:effectLst/>
                <a:latin typeface="Arial" panose="020B0604020202020204" pitchFamily="34" charset="0"/>
              </a:rPr>
              <a:t> The framework walks down the tree from the root to the leaves.</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Negotiation:</a:t>
            </a:r>
            <a:r>
              <a:rPr kumimoji="0" lang="en-US" altLang="en-US" sz="2400" b="0" i="0" u="none" strike="noStrike" cap="none" normalizeH="0" baseline="0">
                <a:ln>
                  <a:noFill/>
                </a:ln>
                <a:solidFill>
                  <a:schemeClr val="tx1"/>
                </a:solidFill>
                <a:effectLst/>
                <a:latin typeface="Arial" panose="020B0604020202020204" pitchFamily="34" charset="0"/>
              </a:rPr>
              <a:t> Parents pass constraints (max width/height) </a:t>
            </a:r>
            <a:r>
              <a:rPr kumimoji="0" lang="en-US" altLang="en-US" sz="2400" b="0" i="1" u="none" strike="noStrike" cap="none" normalizeH="0" baseline="0">
                <a:ln>
                  <a:noFill/>
                </a:ln>
                <a:solidFill>
                  <a:schemeClr val="tx1"/>
                </a:solidFill>
                <a:effectLst/>
                <a:latin typeface="Arial" panose="020B0604020202020204" pitchFamily="34" charset="0"/>
              </a:rPr>
              <a:t>down</a:t>
            </a:r>
            <a:r>
              <a:rPr kumimoji="0" lang="en-US" altLang="en-US" sz="2400" b="0" i="0" u="none" strike="noStrike" cap="none" normalizeH="0" baseline="0">
                <a:ln>
                  <a:noFill/>
                </a:ln>
                <a:solidFill>
                  <a:schemeClr val="tx1"/>
                </a:solidFill>
                <a:effectLst/>
                <a:latin typeface="Arial" panose="020B0604020202020204" pitchFamily="34" charset="0"/>
              </a:rPr>
              <a:t> to their children. Children determine their own size based on those constraints, and pass their finalized size </a:t>
            </a:r>
            <a:r>
              <a:rPr kumimoji="0" lang="en-US" altLang="en-US" sz="2400" b="0" i="1" u="none" strike="noStrike" cap="none" normalizeH="0" baseline="0">
                <a:ln>
                  <a:noFill/>
                </a:ln>
                <a:solidFill>
                  <a:schemeClr val="tx1"/>
                </a:solidFill>
                <a:effectLst/>
                <a:latin typeface="Arial" panose="020B0604020202020204" pitchFamily="34" charset="0"/>
              </a:rPr>
              <a:t>up</a:t>
            </a:r>
            <a:r>
              <a:rPr kumimoji="0" lang="en-US" altLang="en-US" sz="2400" b="0" i="0" u="none" strike="noStrike" cap="none" normalizeH="0" baseline="0">
                <a:ln>
                  <a:noFill/>
                </a:ln>
                <a:solidFill>
                  <a:schemeClr val="tx1"/>
                </a:solidFill>
                <a:effectLst/>
                <a:latin typeface="Arial" panose="020B0604020202020204" pitchFamily="34" charset="0"/>
              </a:rPr>
              <a:t> to their parents.</a:t>
            </a:r>
          </a:p>
        </p:txBody>
      </p:sp>
    </p:spTree>
    <p:extLst>
      <p:ext uri="{BB962C8B-B14F-4D97-AF65-F5344CB8AC3E}">
        <p14:creationId xmlns:p14="http://schemas.microsoft.com/office/powerpoint/2010/main" val="3902444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E6710-6206-E0FF-E5E8-388F8D446A4E}"/>
              </a:ext>
            </a:extLst>
          </p:cNvPr>
          <p:cNvSpPr>
            <a:spLocks noGrp="1"/>
          </p:cNvSpPr>
          <p:nvPr>
            <p:ph type="title"/>
          </p:nvPr>
        </p:nvSpPr>
        <p:spPr/>
        <p:txBody>
          <a:bodyPr/>
          <a:lstStyle/>
          <a:p>
            <a:r>
              <a:rPr lang="en-US" dirty="0"/>
              <a:t>The Paint Pass (Draw Phase)</a:t>
            </a:r>
          </a:p>
        </p:txBody>
      </p:sp>
      <p:sp>
        <p:nvSpPr>
          <p:cNvPr id="4" name="Slide Number Placeholder 3">
            <a:extLst>
              <a:ext uri="{FF2B5EF4-FFF2-40B4-BE49-F238E27FC236}">
                <a16:creationId xmlns:a16="http://schemas.microsoft.com/office/drawing/2014/main" id="{F8F7FEAE-783A-FDF7-344B-4C0166EF1C00}"/>
              </a:ext>
            </a:extLst>
          </p:cNvPr>
          <p:cNvSpPr>
            <a:spLocks noGrp="1"/>
          </p:cNvSpPr>
          <p:nvPr>
            <p:ph type="sldNum" sz="quarter" idx="12"/>
          </p:nvPr>
        </p:nvSpPr>
        <p:spPr/>
        <p:txBody>
          <a:bodyPr/>
          <a:lstStyle/>
          <a:p>
            <a:fld id="{C5B20F51-305D-4F26-832E-DDFFD4314E06}" type="slidenum">
              <a:rPr lang="en-US" smtClean="0"/>
              <a:pPr/>
              <a:t>12</a:t>
            </a:fld>
            <a:endParaRPr lang="en-US" sz="2000" dirty="0">
              <a:solidFill>
                <a:schemeClr val="accent6">
                  <a:lumMod val="50000"/>
                </a:schemeClr>
              </a:solidFill>
            </a:endParaRPr>
          </a:p>
        </p:txBody>
      </p:sp>
      <p:sp>
        <p:nvSpPr>
          <p:cNvPr id="6" name="TextBox 5">
            <a:extLst>
              <a:ext uri="{FF2B5EF4-FFF2-40B4-BE49-F238E27FC236}">
                <a16:creationId xmlns:a16="http://schemas.microsoft.com/office/drawing/2014/main" id="{1BA31703-BBF1-E182-30FC-A3ED04774C77}"/>
              </a:ext>
            </a:extLst>
          </p:cNvPr>
          <p:cNvSpPr txBox="1"/>
          <p:nvPr/>
        </p:nvSpPr>
        <p:spPr>
          <a:xfrm>
            <a:off x="913776" y="2967335"/>
            <a:ext cx="10364450" cy="1694823"/>
          </a:xfrm>
          <a:prstGeom prst="rect">
            <a:avLst/>
          </a:prstGeom>
          <a:noFill/>
        </p:spPr>
        <p:txBody>
          <a:bodyPr wrap="square">
            <a:spAutoFit/>
          </a:bodyPr>
          <a:lstStyle/>
          <a:p>
            <a:pPr>
              <a:lnSpc>
                <a:spcPct val="150000"/>
              </a:lnSpc>
            </a:pPr>
            <a:r>
              <a:rPr lang="en-US" sz="2400" b="1" dirty="0"/>
              <a:t>The Execution:</a:t>
            </a:r>
            <a:r>
              <a:rPr lang="en-US" sz="2400" dirty="0"/>
              <a:t> Once every node in the tree knows exactly how big it is and where its </a:t>
            </a:r>
            <a:r>
              <a:rPr lang="en-US" sz="2400" dirty="0">
                <a:effectLst/>
              </a:rPr>
              <a:t>X</a:t>
            </a:r>
            <a:r>
              <a:rPr lang="en-US" sz="2400" dirty="0"/>
              <a:t>,</a:t>
            </a:r>
            <a:r>
              <a:rPr lang="en-US" sz="2400" dirty="0">
                <a:effectLst/>
              </a:rPr>
              <a:t>Y</a:t>
            </a:r>
            <a:r>
              <a:rPr lang="en-US" sz="2400" dirty="0"/>
              <a:t> coordinates are, the framework walks the tree one last time to physically paint the pixels to the screen.</a:t>
            </a:r>
          </a:p>
        </p:txBody>
      </p:sp>
    </p:spTree>
    <p:extLst>
      <p:ext uri="{BB962C8B-B14F-4D97-AF65-F5344CB8AC3E}">
        <p14:creationId xmlns:p14="http://schemas.microsoft.com/office/powerpoint/2010/main" val="3179125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2398A-2537-CEC3-5810-F86EC348408D}"/>
              </a:ext>
            </a:extLst>
          </p:cNvPr>
          <p:cNvSpPr>
            <a:spLocks noGrp="1"/>
          </p:cNvSpPr>
          <p:nvPr>
            <p:ph type="title"/>
          </p:nvPr>
        </p:nvSpPr>
        <p:spPr/>
        <p:txBody>
          <a:bodyPr/>
          <a:lstStyle/>
          <a:p>
            <a:r>
              <a:rPr lang="en-US" dirty="0"/>
              <a:t>The Z-Axis (Stacking and Depth)</a:t>
            </a:r>
          </a:p>
        </p:txBody>
      </p:sp>
      <p:sp>
        <p:nvSpPr>
          <p:cNvPr id="4" name="Slide Number Placeholder 3">
            <a:extLst>
              <a:ext uri="{FF2B5EF4-FFF2-40B4-BE49-F238E27FC236}">
                <a16:creationId xmlns:a16="http://schemas.microsoft.com/office/drawing/2014/main" id="{8766B1C4-637B-FBC8-266F-C40EACC75B08}"/>
              </a:ext>
            </a:extLst>
          </p:cNvPr>
          <p:cNvSpPr>
            <a:spLocks noGrp="1"/>
          </p:cNvSpPr>
          <p:nvPr>
            <p:ph type="sldNum" sz="quarter" idx="12"/>
          </p:nvPr>
        </p:nvSpPr>
        <p:spPr/>
        <p:txBody>
          <a:bodyPr/>
          <a:lstStyle/>
          <a:p>
            <a:fld id="{C5B20F51-305D-4F26-832E-DDFFD4314E06}" type="slidenum">
              <a:rPr lang="en-US" smtClean="0"/>
              <a:pPr/>
              <a:t>13</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C5275E08-0D6F-FF4D-294C-91BF4998EF3A}"/>
              </a:ext>
            </a:extLst>
          </p:cNvPr>
          <p:cNvSpPr>
            <a:spLocks noGrp="1" noChangeArrowheads="1"/>
          </p:cNvSpPr>
          <p:nvPr>
            <p:ph sz="quarter" idx="13"/>
          </p:nvPr>
        </p:nvSpPr>
        <p:spPr bwMode="auto">
          <a:xfrm>
            <a:off x="913773" y="2959224"/>
            <a:ext cx="10514011" cy="2239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Beyond X and Y:</a:t>
            </a:r>
            <a:r>
              <a:rPr kumimoji="0" lang="en-US" altLang="en-US" sz="2400" b="0" i="0" u="none" strike="noStrike" cap="none" normalizeH="0" baseline="0">
                <a:ln>
                  <a:noFill/>
                </a:ln>
                <a:solidFill>
                  <a:schemeClr val="tx1"/>
                </a:solidFill>
                <a:effectLst/>
                <a:latin typeface="Arial" panose="020B0604020202020204" pitchFamily="34" charset="0"/>
              </a:rPr>
              <a:t> Mobile UI exists in 3D space.</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Concept:</a:t>
            </a:r>
            <a:r>
              <a:rPr kumimoji="0" lang="en-US" altLang="en-US" sz="2400" b="0" i="0" u="none" strike="noStrike" cap="none" normalizeH="0" baseline="0">
                <a:ln>
                  <a:noFill/>
                </a:ln>
                <a:solidFill>
                  <a:schemeClr val="tx1"/>
                </a:solidFill>
                <a:effectLst/>
                <a:latin typeface="Arial" panose="020B0604020202020204" pitchFamily="34" charset="0"/>
              </a:rPr>
              <a:t> Nodes can be drawn on top of each other (e.g., a text label floating over an image). The framework uses a "Painter's Algorithm," drawing the background first and layering children on top.</a:t>
            </a:r>
          </a:p>
        </p:txBody>
      </p:sp>
    </p:spTree>
    <p:extLst>
      <p:ext uri="{BB962C8B-B14F-4D97-AF65-F5344CB8AC3E}">
        <p14:creationId xmlns:p14="http://schemas.microsoft.com/office/powerpoint/2010/main" val="202238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0CFC8-AD6E-EEF3-81AB-8FE6379C918C}"/>
              </a:ext>
            </a:extLst>
          </p:cNvPr>
          <p:cNvSpPr>
            <a:spLocks noGrp="1"/>
          </p:cNvSpPr>
          <p:nvPr>
            <p:ph type="title"/>
          </p:nvPr>
        </p:nvSpPr>
        <p:spPr/>
        <p:txBody>
          <a:bodyPr/>
          <a:lstStyle/>
          <a:p>
            <a:r>
              <a:rPr lang="en-US" dirty="0"/>
              <a:t>Summary &amp; Break</a:t>
            </a:r>
          </a:p>
        </p:txBody>
      </p:sp>
      <p:sp>
        <p:nvSpPr>
          <p:cNvPr id="4" name="Slide Number Placeholder 3">
            <a:extLst>
              <a:ext uri="{FF2B5EF4-FFF2-40B4-BE49-F238E27FC236}">
                <a16:creationId xmlns:a16="http://schemas.microsoft.com/office/drawing/2014/main" id="{109AFB0B-20D4-95F9-FBC4-53F64366B548}"/>
              </a:ext>
            </a:extLst>
          </p:cNvPr>
          <p:cNvSpPr>
            <a:spLocks noGrp="1"/>
          </p:cNvSpPr>
          <p:nvPr>
            <p:ph type="sldNum" sz="quarter" idx="12"/>
          </p:nvPr>
        </p:nvSpPr>
        <p:spPr/>
        <p:txBody>
          <a:bodyPr/>
          <a:lstStyle/>
          <a:p>
            <a:fld id="{C5B20F51-305D-4F26-832E-DDFFD4314E06}" type="slidenum">
              <a:rPr lang="en-US" smtClean="0"/>
              <a:pPr/>
              <a:t>14</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255539B2-8CAB-D020-491B-D95E5AF451EE}"/>
              </a:ext>
            </a:extLst>
          </p:cNvPr>
          <p:cNvSpPr>
            <a:spLocks noGrp="1" noChangeArrowheads="1"/>
          </p:cNvSpPr>
          <p:nvPr>
            <p:ph sz="quarter" idx="13"/>
          </p:nvPr>
        </p:nvSpPr>
        <p:spPr bwMode="auto">
          <a:xfrm>
            <a:off x="913774" y="2982307"/>
            <a:ext cx="10364452" cy="21936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0" i="0" u="none" strike="noStrike" cap="none" normalizeH="0" baseline="0">
                <a:ln>
                  <a:noFill/>
                </a:ln>
                <a:solidFill>
                  <a:schemeClr val="tx1"/>
                </a:solidFill>
                <a:effectLst/>
                <a:latin typeface="Arial" panose="020B0604020202020204" pitchFamily="34" charset="0"/>
              </a:rPr>
              <a:t>Recap: Declarative UI maps state to screen. The View Hierarchy is a Tree data structure where parents and children negotiate size and position.</a:t>
            </a:r>
          </a:p>
          <a:p>
            <a:pPr marL="0" marR="0" lvl="0" indent="0" algn="l" defTabSz="914400" rtl="0" eaLnBrk="0" fontAlgn="base" latinLnBrk="0" hangingPunct="0">
              <a:spcBef>
                <a:spcPct val="0"/>
              </a:spcBef>
              <a:spcAft>
                <a:spcPct val="0"/>
              </a:spcAft>
              <a:buClrTx/>
              <a:buSzTx/>
              <a:buFontTx/>
              <a:buChar char="•"/>
              <a:tabLst/>
            </a:pPr>
            <a:r>
              <a:rPr kumimoji="0" lang="en-US" altLang="en-US" sz="2400" b="0" i="1" u="none" strike="noStrike" cap="none" normalizeH="0" baseline="0">
                <a:ln>
                  <a:noFill/>
                </a:ln>
                <a:solidFill>
                  <a:schemeClr val="tx1"/>
                </a:solidFill>
                <a:effectLst/>
                <a:latin typeface="Arial" panose="020B0604020202020204" pitchFamily="34" charset="0"/>
              </a:rPr>
              <a:t>10-Minute Break before Hour 2.</a:t>
            </a:r>
            <a:endParaRPr kumimoji="0" lang="en-US" altLang="en-US" sz="24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291512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FBCE9-97B6-F9E1-E655-40B5D7E25E43}"/>
              </a:ext>
            </a:extLst>
          </p:cNvPr>
          <p:cNvSpPr>
            <a:spLocks noGrp="1"/>
          </p:cNvSpPr>
          <p:nvPr>
            <p:ph type="title"/>
          </p:nvPr>
        </p:nvSpPr>
        <p:spPr/>
        <p:txBody>
          <a:bodyPr>
            <a:normAutofit fontScale="90000"/>
          </a:bodyPr>
          <a:lstStyle/>
          <a:p>
            <a:r>
              <a:rPr lang="en-US" dirty="0"/>
              <a:t>Responsive &amp; Adaptive Architectures</a:t>
            </a:r>
            <a:br>
              <a:rPr lang="en-US" dirty="0"/>
            </a:br>
            <a:r>
              <a:rPr lang="en-US" dirty="0"/>
              <a:t>-</a:t>
            </a:r>
            <a:br>
              <a:rPr lang="en-US" dirty="0"/>
            </a:br>
            <a:r>
              <a:rPr lang="en-US" dirty="0"/>
              <a:t>Surviving Screen Fragmentation</a:t>
            </a:r>
          </a:p>
        </p:txBody>
      </p:sp>
      <p:sp>
        <p:nvSpPr>
          <p:cNvPr id="4" name="Slide Number Placeholder 3">
            <a:extLst>
              <a:ext uri="{FF2B5EF4-FFF2-40B4-BE49-F238E27FC236}">
                <a16:creationId xmlns:a16="http://schemas.microsoft.com/office/drawing/2014/main" id="{C124B7E2-00C5-D4DA-9A3B-26646EFFF38A}"/>
              </a:ext>
            </a:extLst>
          </p:cNvPr>
          <p:cNvSpPr>
            <a:spLocks noGrp="1"/>
          </p:cNvSpPr>
          <p:nvPr>
            <p:ph type="sldNum" sz="quarter" idx="12"/>
          </p:nvPr>
        </p:nvSpPr>
        <p:spPr/>
        <p:txBody>
          <a:bodyPr/>
          <a:lstStyle/>
          <a:p>
            <a:fld id="{C5B20F51-305D-4F26-832E-DDFFD4314E06}" type="slidenum">
              <a:rPr lang="en-US" smtClean="0"/>
              <a:pPr/>
              <a:t>15</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5ABDBD3D-C0C7-E572-2D9E-8877E462ECF6}"/>
              </a:ext>
            </a:extLst>
          </p:cNvPr>
          <p:cNvSpPr>
            <a:spLocks noGrp="1" noChangeArrowheads="1"/>
          </p:cNvSpPr>
          <p:nvPr>
            <p:ph sz="quarter" idx="13"/>
          </p:nvPr>
        </p:nvSpPr>
        <p:spPr bwMode="auto">
          <a:xfrm>
            <a:off x="913773" y="2612977"/>
            <a:ext cx="10364451" cy="2932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0" i="0" u="none" strike="noStrike" cap="none" normalizeH="0" baseline="0">
                <a:ln>
                  <a:noFill/>
                </a:ln>
                <a:solidFill>
                  <a:schemeClr val="tx1"/>
                </a:solidFill>
                <a:effectLst/>
                <a:latin typeface="Arial" panose="020B0604020202020204" pitchFamily="34" charset="0"/>
              </a:rPr>
              <a:t>There are thousands of different mobile devices in the world.</a:t>
            </a:r>
          </a:p>
          <a:p>
            <a:pPr marL="0" marR="0" lvl="0" indent="0" algn="l" defTabSz="914400" rtl="0" eaLnBrk="0" fontAlgn="base" latinLnBrk="0" hangingPunct="0">
              <a:spcBef>
                <a:spcPct val="0"/>
              </a:spcBef>
              <a:spcAft>
                <a:spcPct val="0"/>
              </a:spcAft>
              <a:buClrTx/>
              <a:buSzTx/>
              <a:buFontTx/>
              <a:buChar char="•"/>
              <a:tabLst/>
            </a:pPr>
            <a:r>
              <a:rPr kumimoji="0" lang="en-US" altLang="en-US" sz="2400" b="0" i="0" u="none" strike="noStrike" cap="none" normalizeH="0" baseline="0">
                <a:ln>
                  <a:noFill/>
                </a:ln>
                <a:solidFill>
                  <a:schemeClr val="tx1"/>
                </a:solidFill>
                <a:effectLst/>
                <a:latin typeface="Arial" panose="020B0604020202020204" pitchFamily="34" charset="0"/>
              </a:rPr>
              <a:t>Screens range from 4-inch budget phones to 13-inch tablets, with varying aspect ratios.</a:t>
            </a:r>
          </a:p>
          <a:p>
            <a:pPr marL="0" marR="0" lvl="0" indent="0" algn="l" defTabSz="914400" rtl="0" eaLnBrk="0" fontAlgn="base" latinLnBrk="0" hangingPunct="0">
              <a:spcBef>
                <a:spcPct val="0"/>
              </a:spcBef>
              <a:spcAft>
                <a:spcPct val="0"/>
              </a:spcAft>
              <a:buClrTx/>
              <a:buSzTx/>
              <a:buFontTx/>
              <a:buChar char="•"/>
              <a:tabLst/>
            </a:pPr>
            <a:r>
              <a:rPr kumimoji="0" lang="en-US" altLang="en-US" sz="2400" b="0" i="0" u="none" strike="noStrike" cap="none" normalizeH="0" baseline="0">
                <a:ln>
                  <a:noFill/>
                </a:ln>
                <a:solidFill>
                  <a:schemeClr val="tx1"/>
                </a:solidFill>
                <a:effectLst/>
                <a:latin typeface="Arial" panose="020B0604020202020204" pitchFamily="34" charset="0"/>
              </a:rPr>
              <a:t>How do we design a single tree that looks good on all of them?</a:t>
            </a:r>
          </a:p>
        </p:txBody>
      </p:sp>
    </p:spTree>
    <p:extLst>
      <p:ext uri="{BB962C8B-B14F-4D97-AF65-F5344CB8AC3E}">
        <p14:creationId xmlns:p14="http://schemas.microsoft.com/office/powerpoint/2010/main" val="3661339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FEF58-66C8-5C60-79AA-02C81B10E7DE}"/>
              </a:ext>
            </a:extLst>
          </p:cNvPr>
          <p:cNvSpPr>
            <a:spLocks noGrp="1"/>
          </p:cNvSpPr>
          <p:nvPr>
            <p:ph type="title"/>
          </p:nvPr>
        </p:nvSpPr>
        <p:spPr/>
        <p:txBody>
          <a:bodyPr/>
          <a:lstStyle/>
          <a:p>
            <a:r>
              <a:rPr lang="en-US" dirty="0"/>
              <a:t>Responsive vs. Adaptive Design</a:t>
            </a:r>
          </a:p>
        </p:txBody>
      </p:sp>
      <p:sp>
        <p:nvSpPr>
          <p:cNvPr id="4" name="Slide Number Placeholder 3">
            <a:extLst>
              <a:ext uri="{FF2B5EF4-FFF2-40B4-BE49-F238E27FC236}">
                <a16:creationId xmlns:a16="http://schemas.microsoft.com/office/drawing/2014/main" id="{BA8020CD-589B-3A0B-8D74-1AB697C6C04B}"/>
              </a:ext>
            </a:extLst>
          </p:cNvPr>
          <p:cNvSpPr>
            <a:spLocks noGrp="1"/>
          </p:cNvSpPr>
          <p:nvPr>
            <p:ph type="sldNum" sz="quarter" idx="12"/>
          </p:nvPr>
        </p:nvSpPr>
        <p:spPr/>
        <p:txBody>
          <a:bodyPr/>
          <a:lstStyle/>
          <a:p>
            <a:fld id="{C5B20F51-305D-4F26-832E-DDFFD4314E06}" type="slidenum">
              <a:rPr lang="en-US" smtClean="0"/>
              <a:pPr/>
              <a:t>16</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016890C5-4C22-1E16-90BD-6EE6FC6F2B68}"/>
              </a:ext>
            </a:extLst>
          </p:cNvPr>
          <p:cNvSpPr>
            <a:spLocks noGrp="1" noChangeArrowheads="1"/>
          </p:cNvSpPr>
          <p:nvPr>
            <p:ph sz="quarter" idx="13"/>
          </p:nvPr>
        </p:nvSpPr>
        <p:spPr bwMode="auto">
          <a:xfrm>
            <a:off x="913774" y="2612976"/>
            <a:ext cx="10364452" cy="2932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Responsive:</a:t>
            </a:r>
            <a:r>
              <a:rPr kumimoji="0" lang="en-US" altLang="en-US" sz="2400" b="0" i="0" u="none" strike="noStrike" cap="none" normalizeH="0" baseline="0">
                <a:ln>
                  <a:noFill/>
                </a:ln>
                <a:solidFill>
                  <a:schemeClr val="tx1"/>
                </a:solidFill>
                <a:effectLst/>
                <a:latin typeface="Arial" panose="020B0604020202020204" pitchFamily="34" charset="0"/>
              </a:rPr>
              <a:t> The UI elements stretch, shrink, wrap, or reflow to fit the available space. (The layout flexes).</a:t>
            </a:r>
          </a:p>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Adaptive:</a:t>
            </a:r>
            <a:r>
              <a:rPr kumimoji="0" lang="en-US" altLang="en-US" sz="2400" b="0" i="0" u="none" strike="noStrike" cap="none" normalizeH="0" baseline="0">
                <a:ln>
                  <a:noFill/>
                </a:ln>
                <a:solidFill>
                  <a:schemeClr val="tx1"/>
                </a:solidFill>
                <a:effectLst/>
                <a:latin typeface="Arial" panose="020B0604020202020204" pitchFamily="34" charset="0"/>
              </a:rPr>
              <a:t> The UI detects the device type and completely swaps out its architecture. (The layout changes entirely).</a:t>
            </a:r>
          </a:p>
        </p:txBody>
      </p:sp>
    </p:spTree>
    <p:extLst>
      <p:ext uri="{BB962C8B-B14F-4D97-AF65-F5344CB8AC3E}">
        <p14:creationId xmlns:p14="http://schemas.microsoft.com/office/powerpoint/2010/main" val="38575803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073F9-D485-D0B0-A599-23680CBC66CD}"/>
              </a:ext>
            </a:extLst>
          </p:cNvPr>
          <p:cNvSpPr>
            <a:spLocks noGrp="1"/>
          </p:cNvSpPr>
          <p:nvPr>
            <p:ph type="title"/>
          </p:nvPr>
        </p:nvSpPr>
        <p:spPr/>
        <p:txBody>
          <a:bodyPr/>
          <a:lstStyle/>
          <a:p>
            <a:r>
              <a:rPr lang="en-US" dirty="0"/>
              <a:t>Principles of Responsive Layouts</a:t>
            </a:r>
          </a:p>
        </p:txBody>
      </p:sp>
      <p:sp>
        <p:nvSpPr>
          <p:cNvPr id="4" name="Slide Number Placeholder 3">
            <a:extLst>
              <a:ext uri="{FF2B5EF4-FFF2-40B4-BE49-F238E27FC236}">
                <a16:creationId xmlns:a16="http://schemas.microsoft.com/office/drawing/2014/main" id="{C458C021-57FA-DCA2-C72B-6A55286A3AC5}"/>
              </a:ext>
            </a:extLst>
          </p:cNvPr>
          <p:cNvSpPr>
            <a:spLocks noGrp="1"/>
          </p:cNvSpPr>
          <p:nvPr>
            <p:ph type="sldNum" sz="quarter" idx="12"/>
          </p:nvPr>
        </p:nvSpPr>
        <p:spPr/>
        <p:txBody>
          <a:bodyPr/>
          <a:lstStyle/>
          <a:p>
            <a:fld id="{C5B20F51-305D-4F26-832E-DDFFD4314E06}" type="slidenum">
              <a:rPr lang="en-US" smtClean="0"/>
              <a:pPr/>
              <a:t>17</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23257138-0A18-3D31-79E6-4FD2C1D530B1}"/>
              </a:ext>
            </a:extLst>
          </p:cNvPr>
          <p:cNvSpPr>
            <a:spLocks noGrp="1" noChangeArrowheads="1"/>
          </p:cNvSpPr>
          <p:nvPr>
            <p:ph sz="quarter" idx="13"/>
          </p:nvPr>
        </p:nvSpPr>
        <p:spPr bwMode="auto">
          <a:xfrm>
            <a:off x="913774" y="2612976"/>
            <a:ext cx="10364452" cy="2932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Relative Sizing:</a:t>
            </a:r>
            <a:r>
              <a:rPr kumimoji="0" lang="en-US" altLang="en-US" sz="2400" b="0" i="0" u="none" strike="noStrike" cap="none" normalizeH="0" baseline="0">
                <a:ln>
                  <a:noFill/>
                </a:ln>
                <a:solidFill>
                  <a:schemeClr val="tx1"/>
                </a:solidFill>
                <a:effectLst/>
                <a:latin typeface="Arial" panose="020B0604020202020204" pitchFamily="34" charset="0"/>
              </a:rPr>
              <a:t> Never hardcode a width as "300 pixels." Instead, instruct the node to take up "50% of the parent's width."</a:t>
            </a:r>
          </a:p>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Flexibility:</a:t>
            </a:r>
            <a:r>
              <a:rPr kumimoji="0" lang="en-US" altLang="en-US" sz="2400" b="0" i="0" u="none" strike="noStrike" cap="none" normalizeH="0" baseline="0">
                <a:ln>
                  <a:noFill/>
                </a:ln>
                <a:solidFill>
                  <a:schemeClr val="tx1"/>
                </a:solidFill>
                <a:effectLst/>
                <a:latin typeface="Arial" panose="020B0604020202020204" pitchFamily="34" charset="0"/>
              </a:rPr>
              <a:t> Using "Flex" concepts where an element says, "I will take up whatever empty space is left over after my siblings are drawn."</a:t>
            </a:r>
          </a:p>
        </p:txBody>
      </p:sp>
    </p:spTree>
    <p:extLst>
      <p:ext uri="{BB962C8B-B14F-4D97-AF65-F5344CB8AC3E}">
        <p14:creationId xmlns:p14="http://schemas.microsoft.com/office/powerpoint/2010/main" val="1068706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24072-6CF4-7E9B-9714-0917940A190F}"/>
              </a:ext>
            </a:extLst>
          </p:cNvPr>
          <p:cNvSpPr>
            <a:spLocks noGrp="1"/>
          </p:cNvSpPr>
          <p:nvPr>
            <p:ph type="title"/>
          </p:nvPr>
        </p:nvSpPr>
        <p:spPr/>
        <p:txBody>
          <a:bodyPr/>
          <a:lstStyle/>
          <a:p>
            <a:r>
              <a:rPr lang="en-US" dirty="0"/>
              <a:t>Handling Overflow Constraints</a:t>
            </a:r>
          </a:p>
        </p:txBody>
      </p:sp>
      <p:sp>
        <p:nvSpPr>
          <p:cNvPr id="4" name="Slide Number Placeholder 3">
            <a:extLst>
              <a:ext uri="{FF2B5EF4-FFF2-40B4-BE49-F238E27FC236}">
                <a16:creationId xmlns:a16="http://schemas.microsoft.com/office/drawing/2014/main" id="{D0BE2509-3805-44F7-D0B8-8E19A7F40181}"/>
              </a:ext>
            </a:extLst>
          </p:cNvPr>
          <p:cNvSpPr>
            <a:spLocks noGrp="1"/>
          </p:cNvSpPr>
          <p:nvPr>
            <p:ph type="sldNum" sz="quarter" idx="12"/>
          </p:nvPr>
        </p:nvSpPr>
        <p:spPr/>
        <p:txBody>
          <a:bodyPr/>
          <a:lstStyle/>
          <a:p>
            <a:fld id="{C5B20F51-305D-4F26-832E-DDFFD4314E06}" type="slidenum">
              <a:rPr lang="en-US" smtClean="0"/>
              <a:pPr/>
              <a:t>18</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4795DFA1-8476-5630-A04C-45B6C25C0842}"/>
              </a:ext>
            </a:extLst>
          </p:cNvPr>
          <p:cNvSpPr>
            <a:spLocks noGrp="1" noChangeArrowheads="1"/>
          </p:cNvSpPr>
          <p:nvPr>
            <p:ph sz="quarter" idx="13"/>
          </p:nvPr>
        </p:nvSpPr>
        <p:spPr bwMode="auto">
          <a:xfrm>
            <a:off x="913773" y="2243644"/>
            <a:ext cx="10514011" cy="3671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Problem:</a:t>
            </a:r>
            <a:r>
              <a:rPr kumimoji="0" lang="en-US" altLang="en-US" sz="2400" b="0" i="0" u="none" strike="noStrike" cap="none" normalizeH="0" baseline="0">
                <a:ln>
                  <a:noFill/>
                </a:ln>
                <a:solidFill>
                  <a:schemeClr val="tx1"/>
                </a:solidFill>
                <a:effectLst/>
                <a:latin typeface="Arial" panose="020B0604020202020204" pitchFamily="34" charset="0"/>
              </a:rPr>
              <a:t> What happens when the children in the tree take up more physical pixels than the screen has?</a:t>
            </a:r>
          </a:p>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Solution:</a:t>
            </a:r>
            <a:r>
              <a:rPr kumimoji="0" lang="en-US" altLang="en-US" sz="2400" b="0" i="0" u="none" strike="noStrike" cap="none" normalizeH="0" baseline="0">
                <a:ln>
                  <a:noFill/>
                </a:ln>
                <a:solidFill>
                  <a:schemeClr val="tx1"/>
                </a:solidFill>
                <a:effectLst/>
                <a:latin typeface="Arial" panose="020B0604020202020204" pitchFamily="34" charset="0"/>
              </a:rPr>
              <a:t> Scrollable nodes. Wrapping a static layout in a scrollable parent conceptually turns the screen into an infinite canvas along one axis (usually vertical).</a:t>
            </a:r>
          </a:p>
        </p:txBody>
      </p:sp>
    </p:spTree>
    <p:extLst>
      <p:ext uri="{BB962C8B-B14F-4D97-AF65-F5344CB8AC3E}">
        <p14:creationId xmlns:p14="http://schemas.microsoft.com/office/powerpoint/2010/main" val="6442306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400BF-EB44-5CBF-1508-6CEB34722A15}"/>
              </a:ext>
            </a:extLst>
          </p:cNvPr>
          <p:cNvSpPr>
            <a:spLocks noGrp="1"/>
          </p:cNvSpPr>
          <p:nvPr>
            <p:ph type="title"/>
          </p:nvPr>
        </p:nvSpPr>
        <p:spPr/>
        <p:txBody>
          <a:bodyPr/>
          <a:lstStyle/>
          <a:p>
            <a:r>
              <a:rPr lang="en-US" dirty="0"/>
              <a:t>Principles of Adaptive Layouts</a:t>
            </a:r>
          </a:p>
        </p:txBody>
      </p:sp>
      <p:sp>
        <p:nvSpPr>
          <p:cNvPr id="4" name="Slide Number Placeholder 3">
            <a:extLst>
              <a:ext uri="{FF2B5EF4-FFF2-40B4-BE49-F238E27FC236}">
                <a16:creationId xmlns:a16="http://schemas.microsoft.com/office/drawing/2014/main" id="{B16AE3E8-BD5F-A864-D8E1-3D46905ADA90}"/>
              </a:ext>
            </a:extLst>
          </p:cNvPr>
          <p:cNvSpPr>
            <a:spLocks noGrp="1"/>
          </p:cNvSpPr>
          <p:nvPr>
            <p:ph type="sldNum" sz="quarter" idx="12"/>
          </p:nvPr>
        </p:nvSpPr>
        <p:spPr/>
        <p:txBody>
          <a:bodyPr/>
          <a:lstStyle/>
          <a:p>
            <a:fld id="{C5B20F51-305D-4F26-832E-DDFFD4314E06}" type="slidenum">
              <a:rPr lang="en-US" smtClean="0"/>
              <a:pPr/>
              <a:t>19</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A891392C-51D4-AC39-3250-B86A6D38126B}"/>
              </a:ext>
            </a:extLst>
          </p:cNvPr>
          <p:cNvSpPr>
            <a:spLocks noGrp="1" noChangeArrowheads="1"/>
          </p:cNvSpPr>
          <p:nvPr>
            <p:ph sz="quarter" idx="13"/>
          </p:nvPr>
        </p:nvSpPr>
        <p:spPr bwMode="auto">
          <a:xfrm>
            <a:off x="913774" y="1874314"/>
            <a:ext cx="10364452" cy="4409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Breakpoint Theory:</a:t>
            </a:r>
            <a:r>
              <a:rPr kumimoji="0" lang="en-US" altLang="en-US" sz="2400" b="0" i="0" u="none" strike="noStrike" cap="none" normalizeH="0" baseline="0">
                <a:ln>
                  <a:noFill/>
                </a:ln>
                <a:solidFill>
                  <a:schemeClr val="tx1"/>
                </a:solidFill>
                <a:effectLst/>
                <a:latin typeface="Arial" panose="020B0604020202020204" pitchFamily="34" charset="0"/>
              </a:rPr>
              <a:t> Establishing logical thresholds (e.g., if screen width &gt; 600px, treat as tablet).</a:t>
            </a:r>
          </a:p>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Swap:</a:t>
            </a:r>
            <a:r>
              <a:rPr kumimoji="0" lang="en-US" altLang="en-US" sz="2400" b="0" i="0" u="none" strike="noStrike" cap="none" normalizeH="0" baseline="0">
                <a:ln>
                  <a:noFill/>
                </a:ln>
                <a:solidFill>
                  <a:schemeClr val="tx1"/>
                </a:solidFill>
                <a:effectLst/>
                <a:latin typeface="Arial" panose="020B0604020202020204" pitchFamily="34" charset="0"/>
              </a:rPr>
              <a:t> * </a:t>
            </a:r>
            <a:r>
              <a:rPr kumimoji="0" lang="en-US" altLang="en-US" sz="2400" b="0" i="1" u="none" strike="noStrike" cap="none" normalizeH="0" baseline="0">
                <a:ln>
                  <a:noFill/>
                </a:ln>
                <a:solidFill>
                  <a:schemeClr val="tx1"/>
                </a:solidFill>
                <a:effectLst/>
                <a:latin typeface="Arial" panose="020B0604020202020204" pitchFamily="34" charset="0"/>
              </a:rPr>
              <a:t>Phone:</a:t>
            </a:r>
            <a:r>
              <a:rPr kumimoji="0" lang="en-US" altLang="en-US" sz="2400" b="0" i="0" u="none" strike="noStrike" cap="none" normalizeH="0" baseline="0">
                <a:ln>
                  <a:noFill/>
                </a:ln>
                <a:solidFill>
                  <a:schemeClr val="tx1"/>
                </a:solidFill>
                <a:effectLst/>
                <a:latin typeface="Arial" panose="020B0604020202020204" pitchFamily="34" charset="0"/>
              </a:rPr>
              <a:t> Show a single column. Navigation is a bottom bar.</a:t>
            </a:r>
          </a:p>
          <a:p>
            <a:pPr marL="0" marR="0" lvl="0" indent="0" algn="l" defTabSz="914400" rtl="0" eaLnBrk="0" fontAlgn="base" latinLnBrk="0" hangingPunct="0">
              <a:spcBef>
                <a:spcPct val="0"/>
              </a:spcBef>
              <a:spcAft>
                <a:spcPct val="0"/>
              </a:spcAft>
              <a:buClrTx/>
              <a:buSzTx/>
              <a:buFontTx/>
              <a:buChar char="•"/>
              <a:tabLst/>
            </a:pPr>
            <a:r>
              <a:rPr kumimoji="0" lang="en-US" altLang="en-US" sz="2400" b="0" i="1" u="none" strike="noStrike" cap="none" normalizeH="0" baseline="0">
                <a:ln>
                  <a:noFill/>
                </a:ln>
                <a:solidFill>
                  <a:schemeClr val="tx1"/>
                </a:solidFill>
                <a:effectLst/>
                <a:latin typeface="Arial" panose="020B0604020202020204" pitchFamily="34" charset="0"/>
              </a:rPr>
              <a:t>Tablet:</a:t>
            </a:r>
            <a:r>
              <a:rPr kumimoji="0" lang="en-US" altLang="en-US" sz="2400" b="0" i="0" u="none" strike="noStrike" cap="none" normalizeH="0" baseline="0">
                <a:ln>
                  <a:noFill/>
                </a:ln>
                <a:solidFill>
                  <a:schemeClr val="tx1"/>
                </a:solidFill>
                <a:effectLst/>
                <a:latin typeface="Arial" panose="020B0604020202020204" pitchFamily="34" charset="0"/>
              </a:rPr>
              <a:t> Show a split-screen (List on the left, Details on the right). Navigation becomes a permanent side rail</a:t>
            </a:r>
          </a:p>
          <a:p>
            <a:pPr marL="0" marR="0" lvl="0" indent="0" algn="l" defTabSz="914400" rtl="0" eaLnBrk="0" fontAlgn="base" latinLnBrk="0" hangingPunct="0">
              <a:spcBef>
                <a:spcPct val="0"/>
              </a:spcBef>
              <a:spcAft>
                <a:spcPct val="0"/>
              </a:spcAft>
              <a:buClrTx/>
              <a:buSzTx/>
              <a:buFontTx/>
              <a:buNone/>
              <a:tabLst/>
            </a:pPr>
            <a:endParaRPr kumimoji="0" lang="en-US" altLang="en-US" sz="24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19406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B59BE-B7D0-42FD-C5C4-DF17EBB4AF30}"/>
              </a:ext>
            </a:extLst>
          </p:cNvPr>
          <p:cNvSpPr>
            <a:spLocks noGrp="1"/>
          </p:cNvSpPr>
          <p:nvPr>
            <p:ph type="title"/>
          </p:nvPr>
        </p:nvSpPr>
        <p:spPr/>
        <p:txBody>
          <a:bodyPr/>
          <a:lstStyle/>
          <a:p>
            <a:r>
              <a:rPr lang="en-US" dirty="0"/>
              <a:t>Lecture Agenda</a:t>
            </a:r>
          </a:p>
        </p:txBody>
      </p:sp>
      <p:sp>
        <p:nvSpPr>
          <p:cNvPr id="4" name="Slide Number Placeholder 3">
            <a:extLst>
              <a:ext uri="{FF2B5EF4-FFF2-40B4-BE49-F238E27FC236}">
                <a16:creationId xmlns:a16="http://schemas.microsoft.com/office/drawing/2014/main" id="{14FCDEBE-CFC6-ED81-47D8-48A623FC3A51}"/>
              </a:ext>
            </a:extLst>
          </p:cNvPr>
          <p:cNvSpPr>
            <a:spLocks noGrp="1"/>
          </p:cNvSpPr>
          <p:nvPr>
            <p:ph type="sldNum" sz="quarter" idx="12"/>
          </p:nvPr>
        </p:nvSpPr>
        <p:spPr/>
        <p:txBody>
          <a:bodyPr/>
          <a:lstStyle/>
          <a:p>
            <a:fld id="{C5B20F51-305D-4F26-832E-DDFFD4314E06}" type="slidenum">
              <a:rPr lang="en-US" smtClean="0"/>
              <a:pPr/>
              <a:t>2</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FC9D04FF-1714-0253-87F5-B8B457253422}"/>
              </a:ext>
            </a:extLst>
          </p:cNvPr>
          <p:cNvSpPr>
            <a:spLocks noGrp="1" noChangeArrowheads="1"/>
          </p:cNvSpPr>
          <p:nvPr>
            <p:ph sz="quarter" idx="13"/>
          </p:nvPr>
        </p:nvSpPr>
        <p:spPr bwMode="auto">
          <a:xfrm>
            <a:off x="913774" y="2612976"/>
            <a:ext cx="10364450" cy="2932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Hour 1:</a:t>
            </a:r>
            <a:r>
              <a:rPr kumimoji="0" lang="en-US" altLang="en-US" sz="2400" b="0" i="0" u="none" strike="noStrike" cap="none" normalizeH="0" baseline="0">
                <a:ln>
                  <a:noFill/>
                </a:ln>
                <a:solidFill>
                  <a:schemeClr val="tx1"/>
                </a:solidFill>
                <a:effectLst/>
                <a:latin typeface="Arial" panose="020B0604020202020204" pitchFamily="34" charset="0"/>
              </a:rPr>
              <a:t> UI Architectures. Imperative vs. Declarative paradigms, and the View/Widget Tree data structure.</a:t>
            </a:r>
          </a:p>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Hour 2:</a:t>
            </a:r>
            <a:r>
              <a:rPr kumimoji="0" lang="en-US" altLang="en-US" sz="2400" b="0" i="0" u="none" strike="noStrike" cap="none" normalizeH="0" baseline="0">
                <a:ln>
                  <a:noFill/>
                </a:ln>
                <a:solidFill>
                  <a:schemeClr val="tx1"/>
                </a:solidFill>
                <a:effectLst/>
                <a:latin typeface="Arial" panose="020B0604020202020204" pitchFamily="34" charset="0"/>
              </a:rPr>
              <a:t> Spatial Logic. Responsive design, Adaptive layouts, and the geometry of mobile screens (Safe Areas, Foldables).</a:t>
            </a:r>
          </a:p>
        </p:txBody>
      </p:sp>
    </p:spTree>
    <p:extLst>
      <p:ext uri="{BB962C8B-B14F-4D97-AF65-F5344CB8AC3E}">
        <p14:creationId xmlns:p14="http://schemas.microsoft.com/office/powerpoint/2010/main" val="2184004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5725-D501-22CD-45F3-0FB23AF207F5}"/>
              </a:ext>
            </a:extLst>
          </p:cNvPr>
          <p:cNvSpPr>
            <a:spLocks noGrp="1"/>
          </p:cNvSpPr>
          <p:nvPr>
            <p:ph type="title"/>
          </p:nvPr>
        </p:nvSpPr>
        <p:spPr/>
        <p:txBody>
          <a:bodyPr/>
          <a:lstStyle/>
          <a:p>
            <a:r>
              <a:rPr lang="en-US" dirty="0"/>
              <a:t>The Hardware Intrusion: Safe Areas</a:t>
            </a:r>
          </a:p>
        </p:txBody>
      </p:sp>
      <p:sp>
        <p:nvSpPr>
          <p:cNvPr id="4" name="Slide Number Placeholder 3">
            <a:extLst>
              <a:ext uri="{FF2B5EF4-FFF2-40B4-BE49-F238E27FC236}">
                <a16:creationId xmlns:a16="http://schemas.microsoft.com/office/drawing/2014/main" id="{5620023E-7876-4155-84BD-B8AB2893479F}"/>
              </a:ext>
            </a:extLst>
          </p:cNvPr>
          <p:cNvSpPr>
            <a:spLocks noGrp="1"/>
          </p:cNvSpPr>
          <p:nvPr>
            <p:ph type="sldNum" sz="quarter" idx="12"/>
          </p:nvPr>
        </p:nvSpPr>
        <p:spPr/>
        <p:txBody>
          <a:bodyPr/>
          <a:lstStyle/>
          <a:p>
            <a:fld id="{C5B20F51-305D-4F26-832E-DDFFD4314E06}" type="slidenum">
              <a:rPr lang="en-US" smtClean="0"/>
              <a:pPr/>
              <a:t>20</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69859B49-84F6-4154-AAF2-579C0451601C}"/>
              </a:ext>
            </a:extLst>
          </p:cNvPr>
          <p:cNvSpPr>
            <a:spLocks noGrp="1" noChangeArrowheads="1"/>
          </p:cNvSpPr>
          <p:nvPr>
            <p:ph sz="quarter" idx="13"/>
          </p:nvPr>
        </p:nvSpPr>
        <p:spPr bwMode="auto">
          <a:xfrm>
            <a:off x="913774" y="2405226"/>
            <a:ext cx="10364452" cy="33478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Concept:</a:t>
            </a:r>
            <a:r>
              <a:rPr kumimoji="0" lang="en-US" altLang="en-US" sz="2400" b="0" i="0" u="none" strike="noStrike" cap="none" normalizeH="0" baseline="0">
                <a:ln>
                  <a:noFill/>
                </a:ln>
                <a:solidFill>
                  <a:schemeClr val="tx1"/>
                </a:solidFill>
                <a:effectLst/>
                <a:latin typeface="Arial" panose="020B0604020202020204" pitchFamily="34" charset="0"/>
              </a:rPr>
              <a:t> Phone screens are no longer perfect rectangles. They have rounded corners, camera notches, dynamic islands, and physical home bars.</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"SafeArea" Node:</a:t>
            </a:r>
            <a:r>
              <a:rPr kumimoji="0" lang="en-US" altLang="en-US" sz="2400" b="0" i="0" u="none" strike="noStrike" cap="none" normalizeH="0" baseline="0">
                <a:ln>
                  <a:noFill/>
                </a:ln>
                <a:solidFill>
                  <a:schemeClr val="tx1"/>
                </a:solidFill>
                <a:effectLst/>
                <a:latin typeface="Arial" panose="020B0604020202020204" pitchFamily="34" charset="0"/>
              </a:rPr>
              <a:t> A special layout boundary that mathematically calculates where the hardware intrusions are and pads the UI so text doesn't hide behind the camera notch.</a:t>
            </a:r>
          </a:p>
        </p:txBody>
      </p:sp>
    </p:spTree>
    <p:extLst>
      <p:ext uri="{BB962C8B-B14F-4D97-AF65-F5344CB8AC3E}">
        <p14:creationId xmlns:p14="http://schemas.microsoft.com/office/powerpoint/2010/main" val="12697776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B90B2-F0E5-279B-A58F-C546B0574865}"/>
              </a:ext>
            </a:extLst>
          </p:cNvPr>
          <p:cNvSpPr>
            <a:spLocks noGrp="1"/>
          </p:cNvSpPr>
          <p:nvPr>
            <p:ph type="title"/>
          </p:nvPr>
        </p:nvSpPr>
        <p:spPr/>
        <p:txBody>
          <a:bodyPr/>
          <a:lstStyle/>
          <a:p>
            <a:r>
              <a:rPr lang="fr-FR" dirty="0"/>
              <a:t>Device Orientation (Portrait vs. Landscape)</a:t>
            </a:r>
            <a:endParaRPr lang="en-US" dirty="0"/>
          </a:p>
        </p:txBody>
      </p:sp>
      <p:sp>
        <p:nvSpPr>
          <p:cNvPr id="4" name="Slide Number Placeholder 3">
            <a:extLst>
              <a:ext uri="{FF2B5EF4-FFF2-40B4-BE49-F238E27FC236}">
                <a16:creationId xmlns:a16="http://schemas.microsoft.com/office/drawing/2014/main" id="{CFCA57C1-BFA6-24EC-C15D-CFB4019437B4}"/>
              </a:ext>
            </a:extLst>
          </p:cNvPr>
          <p:cNvSpPr>
            <a:spLocks noGrp="1"/>
          </p:cNvSpPr>
          <p:nvPr>
            <p:ph type="sldNum" sz="quarter" idx="12"/>
          </p:nvPr>
        </p:nvSpPr>
        <p:spPr/>
        <p:txBody>
          <a:bodyPr/>
          <a:lstStyle/>
          <a:p>
            <a:fld id="{C5B20F51-305D-4F26-832E-DDFFD4314E06}" type="slidenum">
              <a:rPr lang="en-US" smtClean="0"/>
              <a:pPr/>
              <a:t>21</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ADFC4DD0-B79B-BDAD-8F7C-7F4189C5CECC}"/>
              </a:ext>
            </a:extLst>
          </p:cNvPr>
          <p:cNvSpPr>
            <a:spLocks noGrp="1" noChangeArrowheads="1"/>
          </p:cNvSpPr>
          <p:nvPr>
            <p:ph sz="quarter" idx="13"/>
          </p:nvPr>
        </p:nvSpPr>
        <p:spPr bwMode="auto">
          <a:xfrm>
            <a:off x="913774" y="1874312"/>
            <a:ext cx="10364452" cy="4409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The Rotation Event:</a:t>
            </a:r>
            <a:r>
              <a:rPr kumimoji="0" lang="en-US" altLang="en-US" sz="2400" b="0" i="0" u="none" strike="noStrike" cap="none" normalizeH="0" baseline="0" dirty="0">
                <a:ln>
                  <a:noFill/>
                </a:ln>
                <a:solidFill>
                  <a:schemeClr val="tx1"/>
                </a:solidFill>
                <a:effectLst/>
                <a:latin typeface="Arial" panose="020B0604020202020204" pitchFamily="34" charset="0"/>
              </a:rPr>
              <a:t> Turning a phone sideways physically alters the constraints passed down the tree. Width becomes Height, and Height becomes Width.</a:t>
            </a:r>
          </a:p>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Architectural Impact:</a:t>
            </a:r>
            <a:r>
              <a:rPr kumimoji="0" lang="en-US" altLang="en-US" sz="2400" b="0" i="0" u="none" strike="noStrike" cap="none" normalizeH="0" baseline="0" dirty="0">
                <a:ln>
                  <a:noFill/>
                </a:ln>
                <a:solidFill>
                  <a:schemeClr val="tx1"/>
                </a:solidFill>
                <a:effectLst/>
                <a:latin typeface="Arial" panose="020B0604020202020204" pitchFamily="34" charset="0"/>
              </a:rPr>
              <a:t> The tree must instantly rebuild itself. Keyboards take up significantly more vertical space in landscape, drastically squishing the available UI area.</a:t>
            </a:r>
          </a:p>
        </p:txBody>
      </p:sp>
    </p:spTree>
    <p:extLst>
      <p:ext uri="{BB962C8B-B14F-4D97-AF65-F5344CB8AC3E}">
        <p14:creationId xmlns:p14="http://schemas.microsoft.com/office/powerpoint/2010/main" val="20825330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40697-E782-B12E-FC75-45BC691E9346}"/>
              </a:ext>
            </a:extLst>
          </p:cNvPr>
          <p:cNvSpPr>
            <a:spLocks noGrp="1"/>
          </p:cNvSpPr>
          <p:nvPr>
            <p:ph type="title"/>
          </p:nvPr>
        </p:nvSpPr>
        <p:spPr/>
        <p:txBody>
          <a:bodyPr/>
          <a:lstStyle/>
          <a:p>
            <a:r>
              <a:rPr lang="en-US" dirty="0"/>
              <a:t>The Foldable Era</a:t>
            </a:r>
          </a:p>
        </p:txBody>
      </p:sp>
      <p:sp>
        <p:nvSpPr>
          <p:cNvPr id="4" name="Slide Number Placeholder 3">
            <a:extLst>
              <a:ext uri="{FF2B5EF4-FFF2-40B4-BE49-F238E27FC236}">
                <a16:creationId xmlns:a16="http://schemas.microsoft.com/office/drawing/2014/main" id="{CAD1DB27-9128-5ED9-BD00-9C00D330F908}"/>
              </a:ext>
            </a:extLst>
          </p:cNvPr>
          <p:cNvSpPr>
            <a:spLocks noGrp="1"/>
          </p:cNvSpPr>
          <p:nvPr>
            <p:ph type="sldNum" sz="quarter" idx="12"/>
          </p:nvPr>
        </p:nvSpPr>
        <p:spPr/>
        <p:txBody>
          <a:bodyPr/>
          <a:lstStyle/>
          <a:p>
            <a:fld id="{C5B20F51-305D-4F26-832E-DDFFD4314E06}" type="slidenum">
              <a:rPr lang="en-US" smtClean="0"/>
              <a:pPr/>
              <a:t>22</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D2814455-5C9D-C2B2-7B90-B84251F16EE3}"/>
              </a:ext>
            </a:extLst>
          </p:cNvPr>
          <p:cNvSpPr>
            <a:spLocks noGrp="1" noChangeArrowheads="1"/>
          </p:cNvSpPr>
          <p:nvPr>
            <p:ph sz="quarter" idx="13"/>
          </p:nvPr>
        </p:nvSpPr>
        <p:spPr bwMode="auto">
          <a:xfrm>
            <a:off x="913773" y="2243644"/>
            <a:ext cx="10364451" cy="3671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New Frontier:</a:t>
            </a:r>
            <a:r>
              <a:rPr kumimoji="0" lang="en-US" altLang="en-US" sz="2400" b="0" i="0" u="none" strike="noStrike" cap="none" normalizeH="0" baseline="0">
                <a:ln>
                  <a:noFill/>
                </a:ln>
                <a:solidFill>
                  <a:schemeClr val="tx1"/>
                </a:solidFill>
                <a:effectLst/>
                <a:latin typeface="Arial" panose="020B0604020202020204" pitchFamily="34" charset="0"/>
              </a:rPr>
              <a:t> Devices like the Galaxy Z Fold introduce dynamic, real-time screen resizing.</a:t>
            </a:r>
          </a:p>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Hinge Detection:</a:t>
            </a:r>
            <a:r>
              <a:rPr kumimoji="0" lang="en-US" altLang="en-US" sz="2400" b="0" i="0" u="none" strike="noStrike" cap="none" normalizeH="0" baseline="0">
                <a:ln>
                  <a:noFill/>
                </a:ln>
                <a:solidFill>
                  <a:schemeClr val="tx1"/>
                </a:solidFill>
                <a:effectLst/>
                <a:latin typeface="Arial" panose="020B0604020202020204" pitchFamily="34" charset="0"/>
              </a:rPr>
              <a:t> Modern frameworks provide data on where the physical hinge is, allowing the UI tree to avoid drawing critical text directly over the crease.</a:t>
            </a:r>
          </a:p>
        </p:txBody>
      </p:sp>
    </p:spTree>
    <p:extLst>
      <p:ext uri="{BB962C8B-B14F-4D97-AF65-F5344CB8AC3E}">
        <p14:creationId xmlns:p14="http://schemas.microsoft.com/office/powerpoint/2010/main" val="19134635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9F728-D57F-D5FD-4B07-AC75E85490BF}"/>
              </a:ext>
            </a:extLst>
          </p:cNvPr>
          <p:cNvSpPr>
            <a:spLocks noGrp="1"/>
          </p:cNvSpPr>
          <p:nvPr>
            <p:ph type="title"/>
          </p:nvPr>
        </p:nvSpPr>
        <p:spPr/>
        <p:txBody>
          <a:bodyPr/>
          <a:lstStyle/>
          <a:p>
            <a:r>
              <a:rPr lang="en-US" dirty="0"/>
              <a:t>Dynamic Typography &amp; User Scaling</a:t>
            </a:r>
          </a:p>
        </p:txBody>
      </p:sp>
      <p:sp>
        <p:nvSpPr>
          <p:cNvPr id="4" name="Slide Number Placeholder 3">
            <a:extLst>
              <a:ext uri="{FF2B5EF4-FFF2-40B4-BE49-F238E27FC236}">
                <a16:creationId xmlns:a16="http://schemas.microsoft.com/office/drawing/2014/main" id="{D37778CC-320A-125F-7E6E-582586E94FBF}"/>
              </a:ext>
            </a:extLst>
          </p:cNvPr>
          <p:cNvSpPr>
            <a:spLocks noGrp="1"/>
          </p:cNvSpPr>
          <p:nvPr>
            <p:ph type="sldNum" sz="quarter" idx="12"/>
          </p:nvPr>
        </p:nvSpPr>
        <p:spPr/>
        <p:txBody>
          <a:bodyPr/>
          <a:lstStyle/>
          <a:p>
            <a:fld id="{C5B20F51-305D-4F26-832E-DDFFD4314E06}" type="slidenum">
              <a:rPr lang="en-US" smtClean="0"/>
              <a:pPr/>
              <a:t>23</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D370F489-A252-B148-B643-F82E8220876D}"/>
              </a:ext>
            </a:extLst>
          </p:cNvPr>
          <p:cNvSpPr>
            <a:spLocks noGrp="1" noChangeArrowheads="1"/>
          </p:cNvSpPr>
          <p:nvPr>
            <p:ph sz="quarter" idx="13"/>
          </p:nvPr>
        </p:nvSpPr>
        <p:spPr bwMode="auto">
          <a:xfrm>
            <a:off x="913774" y="2243643"/>
            <a:ext cx="10364452" cy="3671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Variable Constraint:</a:t>
            </a:r>
            <a:r>
              <a:rPr kumimoji="0" lang="en-US" altLang="en-US" sz="2400" b="0" i="0" u="none" strike="noStrike" cap="none" normalizeH="0" baseline="0">
                <a:ln>
                  <a:noFill/>
                </a:ln>
                <a:solidFill>
                  <a:schemeClr val="tx1"/>
                </a:solidFill>
                <a:effectLst/>
                <a:latin typeface="Arial" panose="020B0604020202020204" pitchFamily="34" charset="0"/>
              </a:rPr>
              <a:t> Users can go into OS settings and increase system font size by 200%.</a:t>
            </a:r>
          </a:p>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Impact:</a:t>
            </a:r>
            <a:r>
              <a:rPr kumimoji="0" lang="en-US" altLang="en-US" sz="2400" b="0" i="0" u="none" strike="noStrike" cap="none" normalizeH="0" baseline="0">
                <a:ln>
                  <a:noFill/>
                </a:ln>
                <a:solidFill>
                  <a:schemeClr val="tx1"/>
                </a:solidFill>
                <a:effectLst/>
                <a:latin typeface="Arial" panose="020B0604020202020204" pitchFamily="34" charset="0"/>
              </a:rPr>
              <a:t> A single-line text node suddenly becomes a three-line text node. If the parent container is not conceptually built to expand, the text will clip or cause a rendering error.</a:t>
            </a:r>
          </a:p>
        </p:txBody>
      </p:sp>
    </p:spTree>
    <p:extLst>
      <p:ext uri="{BB962C8B-B14F-4D97-AF65-F5344CB8AC3E}">
        <p14:creationId xmlns:p14="http://schemas.microsoft.com/office/powerpoint/2010/main" val="34293351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F4578-18FC-644E-74BD-B2328318FD75}"/>
              </a:ext>
            </a:extLst>
          </p:cNvPr>
          <p:cNvSpPr>
            <a:spLocks noGrp="1"/>
          </p:cNvSpPr>
          <p:nvPr>
            <p:ph type="title"/>
          </p:nvPr>
        </p:nvSpPr>
        <p:spPr/>
        <p:txBody>
          <a:bodyPr/>
          <a:lstStyle/>
          <a:p>
            <a:r>
              <a:rPr lang="en-US" dirty="0"/>
              <a:t>Internationalization and Layout Direction</a:t>
            </a:r>
          </a:p>
        </p:txBody>
      </p:sp>
      <p:sp>
        <p:nvSpPr>
          <p:cNvPr id="4" name="Slide Number Placeholder 3">
            <a:extLst>
              <a:ext uri="{FF2B5EF4-FFF2-40B4-BE49-F238E27FC236}">
                <a16:creationId xmlns:a16="http://schemas.microsoft.com/office/drawing/2014/main" id="{9F01D5D4-2F5A-133C-19D1-B20EAD53B196}"/>
              </a:ext>
            </a:extLst>
          </p:cNvPr>
          <p:cNvSpPr>
            <a:spLocks noGrp="1"/>
          </p:cNvSpPr>
          <p:nvPr>
            <p:ph type="sldNum" sz="quarter" idx="12"/>
          </p:nvPr>
        </p:nvSpPr>
        <p:spPr/>
        <p:txBody>
          <a:bodyPr/>
          <a:lstStyle/>
          <a:p>
            <a:fld id="{C5B20F51-305D-4F26-832E-DDFFD4314E06}" type="slidenum">
              <a:rPr lang="en-US" smtClean="0"/>
              <a:pPr/>
              <a:t>24</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16CD6496-AD9E-A2F7-5C89-02831939B5E7}"/>
              </a:ext>
            </a:extLst>
          </p:cNvPr>
          <p:cNvSpPr>
            <a:spLocks noGrp="1" noChangeArrowheads="1"/>
          </p:cNvSpPr>
          <p:nvPr>
            <p:ph sz="quarter" idx="13"/>
          </p:nvPr>
        </p:nvSpPr>
        <p:spPr bwMode="auto">
          <a:xfrm>
            <a:off x="913773" y="2682225"/>
            <a:ext cx="10514011" cy="2793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LTR vs. RTL:</a:t>
            </a:r>
            <a:r>
              <a:rPr kumimoji="0" lang="en-US" altLang="en-US" sz="2400" b="0" i="0" u="none" strike="noStrike" cap="none" normalizeH="0" baseline="0">
                <a:ln>
                  <a:noFill/>
                </a:ln>
                <a:solidFill>
                  <a:schemeClr val="tx1"/>
                </a:solidFill>
                <a:effectLst/>
                <a:latin typeface="Arial" panose="020B0604020202020204" pitchFamily="34" charset="0"/>
              </a:rPr>
              <a:t> Left-To-Right languages (English) vs. Right-To-Left languages (Arabic, Hebrew).</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Conceptual Flip:</a:t>
            </a:r>
            <a:r>
              <a:rPr kumimoji="0" lang="en-US" altLang="en-US" sz="2400" b="0" i="0" u="none" strike="noStrike" cap="none" normalizeH="0" baseline="0">
                <a:ln>
                  <a:noFill/>
                </a:ln>
                <a:solidFill>
                  <a:schemeClr val="tx1"/>
                </a:solidFill>
                <a:effectLst/>
                <a:latin typeface="Arial" panose="020B0604020202020204" pitchFamily="34" charset="0"/>
              </a:rPr>
              <a:t> A robust tree architecture does not hardcode "padding on the left." It uses "padding on the </a:t>
            </a:r>
            <a:r>
              <a:rPr kumimoji="0" lang="en-US" altLang="en-US" sz="2400" b="0" i="1" u="none" strike="noStrike" cap="none" normalizeH="0" baseline="0">
                <a:ln>
                  <a:noFill/>
                </a:ln>
                <a:solidFill>
                  <a:schemeClr val="tx1"/>
                </a:solidFill>
                <a:effectLst/>
                <a:latin typeface="Arial" panose="020B0604020202020204" pitchFamily="34" charset="0"/>
              </a:rPr>
              <a:t>start</a:t>
            </a:r>
            <a:r>
              <a:rPr kumimoji="0" lang="en-US" altLang="en-US" sz="2400" b="0" i="0" u="none" strike="noStrike" cap="none" normalizeH="0" baseline="0">
                <a:ln>
                  <a:noFill/>
                </a:ln>
                <a:solidFill>
                  <a:schemeClr val="tx1"/>
                </a:solidFill>
                <a:effectLst/>
                <a:latin typeface="Arial" panose="020B0604020202020204" pitchFamily="34" charset="0"/>
              </a:rPr>
              <a:t>." When the app switches to Arabic, the entire UI tree automatically mirrors itself along the Y-axis.</a:t>
            </a:r>
          </a:p>
        </p:txBody>
      </p:sp>
    </p:spTree>
    <p:extLst>
      <p:ext uri="{BB962C8B-B14F-4D97-AF65-F5344CB8AC3E}">
        <p14:creationId xmlns:p14="http://schemas.microsoft.com/office/powerpoint/2010/main" val="1682444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B8DEB-4492-8C74-B5F9-000A9E716AB2}"/>
              </a:ext>
            </a:extLst>
          </p:cNvPr>
          <p:cNvSpPr>
            <a:spLocks noGrp="1"/>
          </p:cNvSpPr>
          <p:nvPr>
            <p:ph type="title"/>
          </p:nvPr>
        </p:nvSpPr>
        <p:spPr/>
        <p:txBody>
          <a:bodyPr/>
          <a:lstStyle/>
          <a:p>
            <a:r>
              <a:rPr lang="en-US" dirty="0"/>
              <a:t>How Does Software Draw to a Screen?</a:t>
            </a:r>
          </a:p>
        </p:txBody>
      </p:sp>
      <p:sp>
        <p:nvSpPr>
          <p:cNvPr id="4" name="Slide Number Placeholder 3">
            <a:extLst>
              <a:ext uri="{FF2B5EF4-FFF2-40B4-BE49-F238E27FC236}">
                <a16:creationId xmlns:a16="http://schemas.microsoft.com/office/drawing/2014/main" id="{F58599A4-97D7-DEFF-81E3-6F7076987B68}"/>
              </a:ext>
            </a:extLst>
          </p:cNvPr>
          <p:cNvSpPr>
            <a:spLocks noGrp="1"/>
          </p:cNvSpPr>
          <p:nvPr>
            <p:ph type="sldNum" sz="quarter" idx="12"/>
          </p:nvPr>
        </p:nvSpPr>
        <p:spPr/>
        <p:txBody>
          <a:bodyPr/>
          <a:lstStyle/>
          <a:p>
            <a:fld id="{C5B20F51-305D-4F26-832E-DDFFD4314E06}" type="slidenum">
              <a:rPr lang="en-US" smtClean="0"/>
              <a:pPr/>
              <a:t>3</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04F64AC9-BA60-0986-C65E-917311CBF399}"/>
              </a:ext>
            </a:extLst>
          </p:cNvPr>
          <p:cNvSpPr>
            <a:spLocks noGrp="1" noChangeArrowheads="1"/>
          </p:cNvSpPr>
          <p:nvPr>
            <p:ph sz="quarter" idx="13"/>
          </p:nvPr>
        </p:nvSpPr>
        <p:spPr bwMode="auto">
          <a:xfrm>
            <a:off x="913774" y="2405227"/>
            <a:ext cx="10364452" cy="33478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Goal:</a:t>
            </a:r>
            <a:r>
              <a:rPr kumimoji="0" lang="en-US" altLang="en-US" sz="2400" b="0" i="0" u="none" strike="noStrike" cap="none" normalizeH="0" baseline="0">
                <a:ln>
                  <a:noFill/>
                </a:ln>
                <a:solidFill>
                  <a:schemeClr val="tx1"/>
                </a:solidFill>
                <a:effectLst/>
                <a:latin typeface="Arial" panose="020B0604020202020204" pitchFamily="34" charset="0"/>
              </a:rPr>
              <a:t> Translating human intentions (designs) into a matrix of colored pixels (the screen).</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Process:</a:t>
            </a:r>
            <a:r>
              <a:rPr kumimoji="0" lang="en-US" altLang="en-US" sz="2400" b="0" i="0" u="none" strike="noStrike" cap="none" normalizeH="0" baseline="0">
                <a:ln>
                  <a:noFill/>
                </a:ln>
                <a:solidFill>
                  <a:schemeClr val="tx1"/>
                </a:solidFill>
                <a:effectLst/>
                <a:latin typeface="Arial" panose="020B0604020202020204" pitchFamily="34" charset="0"/>
              </a:rPr>
              <a:t> The operating system needs a set of instructions to know exactly where to place lines, text, and shadows.</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Evolution:</a:t>
            </a:r>
            <a:r>
              <a:rPr kumimoji="0" lang="en-US" altLang="en-US" sz="2400" b="0" i="0" u="none" strike="noStrike" cap="none" normalizeH="0" baseline="0">
                <a:ln>
                  <a:noFill/>
                </a:ln>
                <a:solidFill>
                  <a:schemeClr val="tx1"/>
                </a:solidFill>
                <a:effectLst/>
                <a:latin typeface="Arial" panose="020B0604020202020204" pitchFamily="34" charset="0"/>
              </a:rPr>
              <a:t> Historically, how we give the OS these instructions has changed drastically.</a:t>
            </a:r>
          </a:p>
        </p:txBody>
      </p:sp>
    </p:spTree>
    <p:extLst>
      <p:ext uri="{BB962C8B-B14F-4D97-AF65-F5344CB8AC3E}">
        <p14:creationId xmlns:p14="http://schemas.microsoft.com/office/powerpoint/2010/main" val="2904524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24B12-905E-0D18-3258-1175D7FC5D79}"/>
              </a:ext>
            </a:extLst>
          </p:cNvPr>
          <p:cNvSpPr>
            <a:spLocks noGrp="1"/>
          </p:cNvSpPr>
          <p:nvPr>
            <p:ph type="title"/>
          </p:nvPr>
        </p:nvSpPr>
        <p:spPr/>
        <p:txBody>
          <a:bodyPr/>
          <a:lstStyle/>
          <a:p>
            <a:r>
              <a:rPr lang="en-US" dirty="0"/>
              <a:t>The Imperative UI Paradigm (The "Old" Way)</a:t>
            </a:r>
          </a:p>
        </p:txBody>
      </p:sp>
      <p:sp>
        <p:nvSpPr>
          <p:cNvPr id="4" name="Slide Number Placeholder 3">
            <a:extLst>
              <a:ext uri="{FF2B5EF4-FFF2-40B4-BE49-F238E27FC236}">
                <a16:creationId xmlns:a16="http://schemas.microsoft.com/office/drawing/2014/main" id="{B777068B-6BD9-C108-3BA6-A77AB0198C49}"/>
              </a:ext>
            </a:extLst>
          </p:cNvPr>
          <p:cNvSpPr>
            <a:spLocks noGrp="1"/>
          </p:cNvSpPr>
          <p:nvPr>
            <p:ph type="sldNum" sz="quarter" idx="12"/>
          </p:nvPr>
        </p:nvSpPr>
        <p:spPr/>
        <p:txBody>
          <a:bodyPr/>
          <a:lstStyle/>
          <a:p>
            <a:fld id="{C5B20F51-305D-4F26-832E-DDFFD4314E06}" type="slidenum">
              <a:rPr lang="en-US" smtClean="0"/>
              <a:pPr/>
              <a:t>4</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8F185060-C099-11BB-ED96-7E7AF8E918E9}"/>
              </a:ext>
            </a:extLst>
          </p:cNvPr>
          <p:cNvSpPr>
            <a:spLocks noGrp="1" noChangeArrowheads="1"/>
          </p:cNvSpPr>
          <p:nvPr>
            <p:ph sz="quarter" idx="13"/>
          </p:nvPr>
        </p:nvSpPr>
        <p:spPr bwMode="auto">
          <a:xfrm>
            <a:off x="913774" y="1874315"/>
            <a:ext cx="10364452" cy="4409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Definition:</a:t>
            </a:r>
            <a:r>
              <a:rPr kumimoji="0" lang="en-US" altLang="en-US" sz="2400" b="0" i="0" u="none" strike="noStrike" cap="none" normalizeH="0" baseline="0" dirty="0">
                <a:ln>
                  <a:noFill/>
                </a:ln>
                <a:solidFill>
                  <a:schemeClr val="tx1"/>
                </a:solidFill>
                <a:effectLst/>
                <a:latin typeface="Arial" panose="020B0604020202020204" pitchFamily="34" charset="0"/>
              </a:rPr>
              <a:t> You tell the computer </a:t>
            </a:r>
            <a:r>
              <a:rPr kumimoji="0" lang="en-US" altLang="en-US" sz="2400" b="0" i="1" u="none" strike="noStrike" cap="none" normalizeH="0" baseline="0" dirty="0">
                <a:ln>
                  <a:noFill/>
                </a:ln>
                <a:solidFill>
                  <a:schemeClr val="tx1"/>
                </a:solidFill>
                <a:effectLst/>
                <a:latin typeface="Arial" panose="020B0604020202020204" pitchFamily="34" charset="0"/>
              </a:rPr>
              <a:t>how</a:t>
            </a:r>
            <a:r>
              <a:rPr kumimoji="0" lang="en-US" altLang="en-US" sz="2400" b="0" i="0" u="none" strike="noStrike" cap="none" normalizeH="0" baseline="0" dirty="0">
                <a:ln>
                  <a:noFill/>
                </a:ln>
                <a:solidFill>
                  <a:schemeClr val="tx1"/>
                </a:solidFill>
                <a:effectLst/>
                <a:latin typeface="Arial" panose="020B0604020202020204" pitchFamily="34" charset="0"/>
              </a:rPr>
              <a:t> to do something, step-by-step.</a:t>
            </a:r>
          </a:p>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The Mechanism:</a:t>
            </a:r>
            <a:r>
              <a:rPr kumimoji="0" lang="en-US" altLang="en-US" sz="2400" b="0" i="0" u="none" strike="noStrike" cap="none" normalizeH="0" baseline="0" dirty="0">
                <a:ln>
                  <a:noFill/>
                </a:ln>
                <a:solidFill>
                  <a:schemeClr val="tx1"/>
                </a:solidFill>
                <a:effectLst/>
                <a:latin typeface="Arial" panose="020B0604020202020204" pitchFamily="34" charset="0"/>
              </a:rPr>
              <a:t> You build a UI element (like a button) in memory, and then you manually write commands to mutate it later (e.g., </a:t>
            </a:r>
            <a:r>
              <a:rPr kumimoji="0" lang="en-US" altLang="en-US" sz="2400" b="0" i="0" u="none" strike="noStrike" cap="none" normalizeH="0" baseline="0" dirty="0" err="1">
                <a:ln>
                  <a:noFill/>
                </a:ln>
                <a:solidFill>
                  <a:schemeClr val="tx1"/>
                </a:solidFill>
                <a:effectLst/>
                <a:latin typeface="Arial Unicode MS" panose="020B0604020202020204" pitchFamily="34" charset="-128"/>
              </a:rPr>
              <a:t>button.setColor</a:t>
            </a:r>
            <a:r>
              <a:rPr kumimoji="0" lang="en-US" altLang="en-US" sz="2400" b="0" i="0" u="none" strike="noStrike" cap="none" normalizeH="0" baseline="0" dirty="0">
                <a:ln>
                  <a:noFill/>
                </a:ln>
                <a:solidFill>
                  <a:schemeClr val="tx1"/>
                </a:solidFill>
                <a:effectLst/>
                <a:latin typeface="Arial Unicode MS" panose="020B0604020202020204" pitchFamily="34" charset="-128"/>
              </a:rPr>
              <a:t>(red)</a:t>
            </a:r>
            <a:r>
              <a:rPr kumimoji="0" lang="en-US" altLang="en-US" sz="1400" b="0" i="0" u="none" strike="noStrike" cap="none" normalizeH="0" baseline="0" dirty="0">
                <a:ln>
                  <a:noFill/>
                </a:ln>
                <a:solidFill>
                  <a:schemeClr val="tx1"/>
                </a:solidFill>
                <a:effectLst/>
              </a:rPr>
              <a:t>, </a:t>
            </a:r>
            <a:r>
              <a:rPr kumimoji="0" lang="en-US" altLang="en-US" sz="2400" b="0" i="0" u="none" strike="noStrike" cap="none" normalizeH="0" baseline="0" dirty="0" err="1">
                <a:ln>
                  <a:noFill/>
                </a:ln>
                <a:solidFill>
                  <a:schemeClr val="tx1"/>
                </a:solidFill>
                <a:effectLst/>
                <a:latin typeface="Arial Unicode MS" panose="020B0604020202020204" pitchFamily="34" charset="-128"/>
              </a:rPr>
              <a:t>button.setText</a:t>
            </a:r>
            <a:r>
              <a:rPr kumimoji="0" lang="en-US" altLang="en-US" sz="2400" b="0" i="0" u="none" strike="noStrike" cap="none" normalizeH="0" baseline="0" dirty="0">
                <a:ln>
                  <a:noFill/>
                </a:ln>
                <a:solidFill>
                  <a:schemeClr val="tx1"/>
                </a:solidFill>
                <a:effectLst/>
                <a:latin typeface="Arial Unicode MS" panose="020B0604020202020204" pitchFamily="34" charset="-128"/>
              </a:rPr>
              <a:t>("Loading")</a:t>
            </a:r>
            <a:r>
              <a:rPr kumimoji="0" lang="en-US" altLang="en-US" sz="1400" b="0" i="0" u="none" strike="noStrike" cap="none" normalizeH="0" baseline="0" dirty="0">
                <a:ln>
                  <a:noFill/>
                </a:ln>
                <a:solidFill>
                  <a:schemeClr val="tx1"/>
                </a:solidFill>
                <a:effectLst/>
              </a:rPr>
              <a:t>).</a:t>
            </a:r>
            <a:endParaRPr kumimoji="0" lang="en-US" altLang="en-US" sz="4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latin typeface="Arial" panose="020B0604020202020204" pitchFamily="34" charset="0"/>
              </a:rPr>
              <a:t>Legacy Systems:</a:t>
            </a:r>
            <a:r>
              <a:rPr kumimoji="0" lang="en-US" altLang="en-US" sz="2400" b="0" i="0" u="none" strike="noStrike" cap="none" normalizeH="0" baseline="0" dirty="0">
                <a:ln>
                  <a:noFill/>
                </a:ln>
                <a:solidFill>
                  <a:schemeClr val="tx1"/>
                </a:solidFill>
                <a:effectLst/>
                <a:latin typeface="Arial" panose="020B0604020202020204" pitchFamily="34" charset="0"/>
              </a:rPr>
              <a:t> Android XML + Java, older iOS </a:t>
            </a:r>
            <a:r>
              <a:rPr kumimoji="0" lang="en-US" altLang="en-US" sz="2400" b="0" i="0" u="none" strike="noStrike" cap="none" normalizeH="0" baseline="0" dirty="0" err="1">
                <a:ln>
                  <a:noFill/>
                </a:ln>
                <a:solidFill>
                  <a:schemeClr val="tx1"/>
                </a:solidFill>
                <a:effectLst/>
                <a:latin typeface="Arial" panose="020B0604020202020204" pitchFamily="34" charset="0"/>
              </a:rPr>
              <a:t>UIKit</a:t>
            </a:r>
            <a:r>
              <a:rPr kumimoji="0" lang="en-US" altLang="en-US" sz="2400" b="0" i="0" u="none" strike="noStrike" cap="none" normalizeH="0" baseline="0" dirty="0">
                <a:ln>
                  <a:noFill/>
                </a:ln>
                <a:solidFill>
                  <a:schemeClr val="tx1"/>
                </a:solidFill>
                <a:effectLst/>
                <a:latin typeface="Arial" panose="020B0604020202020204" pitchFamily="34" charset="0"/>
              </a:rPr>
              <a:t>, classic Windows development.</a:t>
            </a:r>
          </a:p>
        </p:txBody>
      </p:sp>
    </p:spTree>
    <p:extLst>
      <p:ext uri="{BB962C8B-B14F-4D97-AF65-F5344CB8AC3E}">
        <p14:creationId xmlns:p14="http://schemas.microsoft.com/office/powerpoint/2010/main" val="3883562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E76CE-F3A5-8B71-5EF8-BEF3A0EF7BFC}"/>
              </a:ext>
            </a:extLst>
          </p:cNvPr>
          <p:cNvSpPr>
            <a:spLocks noGrp="1"/>
          </p:cNvSpPr>
          <p:nvPr>
            <p:ph type="title"/>
          </p:nvPr>
        </p:nvSpPr>
        <p:spPr/>
        <p:txBody>
          <a:bodyPr/>
          <a:lstStyle/>
          <a:p>
            <a:r>
              <a:rPr lang="en-US" dirty="0"/>
              <a:t>The Problem with Imperative UI</a:t>
            </a:r>
          </a:p>
        </p:txBody>
      </p:sp>
      <p:sp>
        <p:nvSpPr>
          <p:cNvPr id="4" name="Slide Number Placeholder 3">
            <a:extLst>
              <a:ext uri="{FF2B5EF4-FFF2-40B4-BE49-F238E27FC236}">
                <a16:creationId xmlns:a16="http://schemas.microsoft.com/office/drawing/2014/main" id="{10087E27-B01F-64F8-77D6-5BF6B87DA193}"/>
              </a:ext>
            </a:extLst>
          </p:cNvPr>
          <p:cNvSpPr>
            <a:spLocks noGrp="1"/>
          </p:cNvSpPr>
          <p:nvPr>
            <p:ph type="sldNum" sz="quarter" idx="12"/>
          </p:nvPr>
        </p:nvSpPr>
        <p:spPr/>
        <p:txBody>
          <a:bodyPr/>
          <a:lstStyle/>
          <a:p>
            <a:fld id="{C5B20F51-305D-4F26-832E-DDFFD4314E06}" type="slidenum">
              <a:rPr lang="en-US" smtClean="0"/>
              <a:pPr/>
              <a:t>5</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5B7BE7D6-24E6-BED4-2DAF-B4DD27FE85CF}"/>
              </a:ext>
            </a:extLst>
          </p:cNvPr>
          <p:cNvSpPr>
            <a:spLocks noGrp="1" noChangeArrowheads="1"/>
          </p:cNvSpPr>
          <p:nvPr>
            <p:ph sz="quarter" idx="13"/>
          </p:nvPr>
        </p:nvSpPr>
        <p:spPr bwMode="auto">
          <a:xfrm>
            <a:off x="913773" y="2243644"/>
            <a:ext cx="10364451" cy="36710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State Synchronization:</a:t>
            </a:r>
            <a:r>
              <a:rPr kumimoji="0" lang="en-US" altLang="en-US" sz="2400" b="0" i="0" u="none" strike="noStrike" cap="none" normalizeH="0" baseline="0">
                <a:ln>
                  <a:noFill/>
                </a:ln>
                <a:solidFill>
                  <a:schemeClr val="tx1"/>
                </a:solidFill>
                <a:effectLst/>
                <a:latin typeface="Arial" panose="020B0604020202020204" pitchFamily="34" charset="0"/>
              </a:rPr>
              <a:t> As apps get complex, manually updating the UI to match the underlying data (state) becomes a nightmare.</a:t>
            </a:r>
          </a:p>
          <a:p>
            <a:pPr marL="0" marR="0" lvl="0" indent="0" algn="l" defTabSz="914400" rtl="0" eaLnBrk="0" fontAlgn="base" latinLnBrk="0" hangingPunct="0">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Result:</a:t>
            </a:r>
            <a:r>
              <a:rPr kumimoji="0" lang="en-US" altLang="en-US" sz="2400" b="0" i="0" u="none" strike="noStrike" cap="none" normalizeH="0" baseline="0">
                <a:ln>
                  <a:noFill/>
                </a:ln>
                <a:solidFill>
                  <a:schemeClr val="tx1"/>
                </a:solidFill>
                <a:effectLst/>
                <a:latin typeface="Arial" panose="020B0604020202020204" pitchFamily="34" charset="0"/>
              </a:rPr>
              <a:t> "Frankenstein" UIs where the app thinks you are logged in, but the screen still shows the "Log In" button because the developer forgot to write the specific line of code to hide it.</a:t>
            </a:r>
          </a:p>
        </p:txBody>
      </p:sp>
    </p:spTree>
    <p:extLst>
      <p:ext uri="{BB962C8B-B14F-4D97-AF65-F5344CB8AC3E}">
        <p14:creationId xmlns:p14="http://schemas.microsoft.com/office/powerpoint/2010/main" val="3251203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3029E-B657-6D0A-D5C4-6E7B47DE8BAA}"/>
              </a:ext>
            </a:extLst>
          </p:cNvPr>
          <p:cNvSpPr>
            <a:spLocks noGrp="1"/>
          </p:cNvSpPr>
          <p:nvPr>
            <p:ph type="title"/>
          </p:nvPr>
        </p:nvSpPr>
        <p:spPr/>
        <p:txBody>
          <a:bodyPr/>
          <a:lstStyle/>
          <a:p>
            <a:r>
              <a:rPr lang="en-US" dirty="0"/>
              <a:t>The Declarative UI Paradigm (The Modern Standard)</a:t>
            </a:r>
          </a:p>
        </p:txBody>
      </p:sp>
      <p:sp>
        <p:nvSpPr>
          <p:cNvPr id="4" name="Slide Number Placeholder 3">
            <a:extLst>
              <a:ext uri="{FF2B5EF4-FFF2-40B4-BE49-F238E27FC236}">
                <a16:creationId xmlns:a16="http://schemas.microsoft.com/office/drawing/2014/main" id="{8875B68F-843E-62A7-CB99-25CE086BBB31}"/>
              </a:ext>
            </a:extLst>
          </p:cNvPr>
          <p:cNvSpPr>
            <a:spLocks noGrp="1"/>
          </p:cNvSpPr>
          <p:nvPr>
            <p:ph type="sldNum" sz="quarter" idx="12"/>
          </p:nvPr>
        </p:nvSpPr>
        <p:spPr/>
        <p:txBody>
          <a:bodyPr/>
          <a:lstStyle/>
          <a:p>
            <a:fld id="{C5B20F51-305D-4F26-832E-DDFFD4314E06}" type="slidenum">
              <a:rPr lang="en-US" smtClean="0"/>
              <a:pPr/>
              <a:t>6</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83FBA58B-F8EA-94E9-7437-A1D87825A83D}"/>
              </a:ext>
            </a:extLst>
          </p:cNvPr>
          <p:cNvSpPr>
            <a:spLocks noGrp="1" noChangeArrowheads="1"/>
          </p:cNvSpPr>
          <p:nvPr>
            <p:ph sz="quarter" idx="13"/>
          </p:nvPr>
        </p:nvSpPr>
        <p:spPr bwMode="auto">
          <a:xfrm>
            <a:off x="913774" y="2128229"/>
            <a:ext cx="10364452" cy="390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Definition:</a:t>
            </a:r>
            <a:r>
              <a:rPr kumimoji="0" lang="en-US" altLang="en-US" sz="2400" b="0" i="0" u="none" strike="noStrike" cap="none" normalizeH="0" baseline="0">
                <a:ln>
                  <a:noFill/>
                </a:ln>
                <a:solidFill>
                  <a:schemeClr val="tx1"/>
                </a:solidFill>
                <a:effectLst/>
                <a:latin typeface="Arial" panose="020B0604020202020204" pitchFamily="34" charset="0"/>
              </a:rPr>
              <a:t> You tell the computer </a:t>
            </a:r>
            <a:r>
              <a:rPr kumimoji="0" lang="en-US" altLang="en-US" sz="2400" b="0" i="1" u="none" strike="noStrike" cap="none" normalizeH="0" baseline="0">
                <a:ln>
                  <a:noFill/>
                </a:ln>
                <a:solidFill>
                  <a:schemeClr val="tx1"/>
                </a:solidFill>
                <a:effectLst/>
                <a:latin typeface="Arial" panose="020B0604020202020204" pitchFamily="34" charset="0"/>
              </a:rPr>
              <a:t>what</a:t>
            </a:r>
            <a:r>
              <a:rPr kumimoji="0" lang="en-US" altLang="en-US" sz="2400" b="0" i="0" u="none" strike="noStrike" cap="none" normalizeH="0" baseline="0">
                <a:ln>
                  <a:noFill/>
                </a:ln>
                <a:solidFill>
                  <a:schemeClr val="tx1"/>
                </a:solidFill>
                <a:effectLst/>
                <a:latin typeface="Arial" panose="020B0604020202020204" pitchFamily="34" charset="0"/>
              </a:rPr>
              <a:t> the UI should look like for any given state, and the framework figures out how to draw it.</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Mechanism:</a:t>
            </a:r>
            <a:r>
              <a:rPr kumimoji="0" lang="en-US" altLang="en-US" sz="2400" b="0" i="0" u="none" strike="noStrike" cap="none" normalizeH="0" baseline="0">
                <a:ln>
                  <a:noFill/>
                </a:ln>
                <a:solidFill>
                  <a:schemeClr val="tx1"/>
                </a:solidFill>
                <a:effectLst/>
                <a:latin typeface="Arial" panose="020B0604020202020204" pitchFamily="34" charset="0"/>
              </a:rPr>
              <a:t> The UI is a direct reflection of data. If the data changes, the framework destroys the old UI and instantly rebuilds a new one to match.</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Modern Systems:</a:t>
            </a:r>
            <a:r>
              <a:rPr kumimoji="0" lang="en-US" altLang="en-US" sz="2400" b="0" i="0" u="none" strike="noStrike" cap="none" normalizeH="0" baseline="0">
                <a:ln>
                  <a:noFill/>
                </a:ln>
                <a:solidFill>
                  <a:schemeClr val="tx1"/>
                </a:solidFill>
                <a:effectLst/>
                <a:latin typeface="Arial" panose="020B0604020202020204" pitchFamily="34" charset="0"/>
              </a:rPr>
              <a:t> Flutter, React Native, Apple’s SwiftUI, and Android’s Jetpack Compose.</a:t>
            </a:r>
          </a:p>
        </p:txBody>
      </p:sp>
    </p:spTree>
    <p:extLst>
      <p:ext uri="{BB962C8B-B14F-4D97-AF65-F5344CB8AC3E}">
        <p14:creationId xmlns:p14="http://schemas.microsoft.com/office/powerpoint/2010/main" val="694663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389E3-77B9-FC79-C95C-6CC61FAE7C97}"/>
              </a:ext>
            </a:extLst>
          </p:cNvPr>
          <p:cNvSpPr>
            <a:spLocks noGrp="1"/>
          </p:cNvSpPr>
          <p:nvPr>
            <p:ph type="title"/>
          </p:nvPr>
        </p:nvSpPr>
        <p:spPr/>
        <p:txBody>
          <a:bodyPr/>
          <a:lstStyle/>
          <a:p>
            <a:r>
              <a:rPr lang="en-US" dirty="0"/>
              <a:t>Why the Industry Shifted to Declarative</a:t>
            </a:r>
          </a:p>
        </p:txBody>
      </p:sp>
      <p:sp>
        <p:nvSpPr>
          <p:cNvPr id="4" name="Slide Number Placeholder 3">
            <a:extLst>
              <a:ext uri="{FF2B5EF4-FFF2-40B4-BE49-F238E27FC236}">
                <a16:creationId xmlns:a16="http://schemas.microsoft.com/office/drawing/2014/main" id="{98BF6858-FAC4-6607-DFF9-7AFE34F4714A}"/>
              </a:ext>
            </a:extLst>
          </p:cNvPr>
          <p:cNvSpPr>
            <a:spLocks noGrp="1"/>
          </p:cNvSpPr>
          <p:nvPr>
            <p:ph type="sldNum" sz="quarter" idx="12"/>
          </p:nvPr>
        </p:nvSpPr>
        <p:spPr/>
        <p:txBody>
          <a:bodyPr/>
          <a:lstStyle/>
          <a:p>
            <a:fld id="{C5B20F51-305D-4F26-832E-DDFFD4314E06}" type="slidenum">
              <a:rPr lang="en-US" smtClean="0"/>
              <a:pPr/>
              <a:t>7</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DE7A1AB0-5441-CFD6-A7DB-93E62D8C4FF8}"/>
              </a:ext>
            </a:extLst>
          </p:cNvPr>
          <p:cNvSpPr>
            <a:spLocks noGrp="1" noChangeArrowheads="1"/>
          </p:cNvSpPr>
          <p:nvPr>
            <p:ph sz="quarter" idx="13"/>
          </p:nvPr>
        </p:nvSpPr>
        <p:spPr bwMode="auto">
          <a:xfrm>
            <a:off x="913774" y="2405227"/>
            <a:ext cx="10364452" cy="33478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Predictability:</a:t>
            </a:r>
            <a:r>
              <a:rPr kumimoji="0" lang="en-US" altLang="en-US" sz="2400" b="0" i="0" u="none" strike="noStrike" cap="none" normalizeH="0" baseline="0">
                <a:ln>
                  <a:noFill/>
                </a:ln>
                <a:solidFill>
                  <a:schemeClr val="tx1"/>
                </a:solidFill>
                <a:effectLst/>
                <a:latin typeface="Arial" panose="020B0604020202020204" pitchFamily="34" charset="0"/>
              </a:rPr>
              <a:t> The UI is no longer mutated manually. It is purely a function of state (UI=f(state)).</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Speed of Development:</a:t>
            </a:r>
            <a:r>
              <a:rPr kumimoji="0" lang="en-US" altLang="en-US" sz="2400" b="0" i="0" u="none" strike="noStrike" cap="none" normalizeH="0" baseline="0">
                <a:ln>
                  <a:noFill/>
                </a:ln>
                <a:solidFill>
                  <a:schemeClr val="tx1"/>
                </a:solidFill>
                <a:effectLst/>
                <a:latin typeface="Arial" panose="020B0604020202020204" pitchFamily="34" charset="0"/>
              </a:rPr>
              <a:t> Developers spend less time managing complex transitions and more time building features.</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Lecturer Note:</a:t>
            </a:r>
            <a:r>
              <a:rPr kumimoji="0" lang="en-US" altLang="en-US" sz="2400" b="0" i="0" u="none" strike="noStrike" cap="none" normalizeH="0" baseline="0">
                <a:ln>
                  <a:noFill/>
                </a:ln>
                <a:solidFill>
                  <a:schemeClr val="tx1"/>
                </a:solidFill>
                <a:effectLst/>
                <a:latin typeface="Arial" panose="020B0604020202020204" pitchFamily="34" charset="0"/>
              </a:rPr>
              <a:t> Emphasize to students that learning Declarative UI concepts makes them highly employable today.</a:t>
            </a:r>
          </a:p>
        </p:txBody>
      </p:sp>
    </p:spTree>
    <p:extLst>
      <p:ext uri="{BB962C8B-B14F-4D97-AF65-F5344CB8AC3E}">
        <p14:creationId xmlns:p14="http://schemas.microsoft.com/office/powerpoint/2010/main" val="360757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B04C1-4B84-7FAD-C4ED-6CDEF8F4EAFC}"/>
              </a:ext>
            </a:extLst>
          </p:cNvPr>
          <p:cNvSpPr>
            <a:spLocks noGrp="1"/>
          </p:cNvSpPr>
          <p:nvPr>
            <p:ph type="title"/>
          </p:nvPr>
        </p:nvSpPr>
        <p:spPr/>
        <p:txBody>
          <a:bodyPr/>
          <a:lstStyle/>
          <a:p>
            <a:r>
              <a:rPr lang="en-US" dirty="0"/>
              <a:t>The Data Structure of UI: Trees</a:t>
            </a:r>
          </a:p>
        </p:txBody>
      </p:sp>
      <p:sp>
        <p:nvSpPr>
          <p:cNvPr id="4" name="Slide Number Placeholder 3">
            <a:extLst>
              <a:ext uri="{FF2B5EF4-FFF2-40B4-BE49-F238E27FC236}">
                <a16:creationId xmlns:a16="http://schemas.microsoft.com/office/drawing/2014/main" id="{9BC5C98E-42C6-8F48-A7F0-A3D1C1549923}"/>
              </a:ext>
            </a:extLst>
          </p:cNvPr>
          <p:cNvSpPr>
            <a:spLocks noGrp="1"/>
          </p:cNvSpPr>
          <p:nvPr>
            <p:ph type="sldNum" sz="quarter" idx="12"/>
          </p:nvPr>
        </p:nvSpPr>
        <p:spPr/>
        <p:txBody>
          <a:bodyPr/>
          <a:lstStyle/>
          <a:p>
            <a:fld id="{C5B20F51-305D-4F26-832E-DDFFD4314E06}" type="slidenum">
              <a:rPr lang="en-US" smtClean="0"/>
              <a:pPr/>
              <a:t>8</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E17761AC-8209-2CB6-5445-6B919DCF150D}"/>
              </a:ext>
            </a:extLst>
          </p:cNvPr>
          <p:cNvSpPr>
            <a:spLocks noGrp="1" noChangeArrowheads="1"/>
          </p:cNvSpPr>
          <p:nvPr>
            <p:ph sz="quarter" idx="13"/>
          </p:nvPr>
        </p:nvSpPr>
        <p:spPr bwMode="auto">
          <a:xfrm>
            <a:off x="913773" y="2959224"/>
            <a:ext cx="10364451" cy="2239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Concept:</a:t>
            </a:r>
            <a:r>
              <a:rPr kumimoji="0" lang="en-US" altLang="en-US" sz="2400" b="0" i="0" u="none" strike="noStrike" cap="none" normalizeH="0" baseline="0">
                <a:ln>
                  <a:noFill/>
                </a:ln>
                <a:solidFill>
                  <a:schemeClr val="tx1"/>
                </a:solidFill>
                <a:effectLst/>
                <a:latin typeface="Arial" panose="020B0604020202020204" pitchFamily="34" charset="0"/>
              </a:rPr>
              <a:t> Modern UI is not a flat canvas; it is organized as a hierarchical tree (a standard CS data structure).</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2400" b="1" i="0" u="none" strike="noStrike" cap="none" normalizeH="0" baseline="0">
                <a:ln>
                  <a:noFill/>
                </a:ln>
                <a:solidFill>
                  <a:schemeClr val="tx1"/>
                </a:solidFill>
                <a:effectLst/>
                <a:latin typeface="Arial" panose="020B0604020202020204" pitchFamily="34" charset="0"/>
              </a:rPr>
              <a:t>The Terminology:</a:t>
            </a:r>
            <a:r>
              <a:rPr kumimoji="0" lang="en-US" altLang="en-US" sz="2400" b="0" i="0" u="none" strike="noStrike" cap="none" normalizeH="0" baseline="0">
                <a:ln>
                  <a:noFill/>
                </a:ln>
                <a:solidFill>
                  <a:schemeClr val="tx1"/>
                </a:solidFill>
                <a:effectLst/>
                <a:latin typeface="Arial" panose="020B0604020202020204" pitchFamily="34" charset="0"/>
              </a:rPr>
              <a:t> Depending on the framework, it is called the "Widget Tree," "DOM Tree," or "View Hierarchy."</a:t>
            </a:r>
          </a:p>
        </p:txBody>
      </p:sp>
    </p:spTree>
    <p:extLst>
      <p:ext uri="{BB962C8B-B14F-4D97-AF65-F5344CB8AC3E}">
        <p14:creationId xmlns:p14="http://schemas.microsoft.com/office/powerpoint/2010/main" val="676813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68907-C5C6-2514-5411-EA9938CF1EDE}"/>
              </a:ext>
            </a:extLst>
          </p:cNvPr>
          <p:cNvSpPr>
            <a:spLocks noGrp="1"/>
          </p:cNvSpPr>
          <p:nvPr>
            <p:ph type="title"/>
          </p:nvPr>
        </p:nvSpPr>
        <p:spPr/>
        <p:txBody>
          <a:bodyPr/>
          <a:lstStyle/>
          <a:p>
            <a:r>
              <a:rPr lang="en-US" dirty="0"/>
              <a:t>Anatomy of the Rendering Tree</a:t>
            </a:r>
          </a:p>
        </p:txBody>
      </p:sp>
      <p:sp>
        <p:nvSpPr>
          <p:cNvPr id="4" name="Slide Number Placeholder 3">
            <a:extLst>
              <a:ext uri="{FF2B5EF4-FFF2-40B4-BE49-F238E27FC236}">
                <a16:creationId xmlns:a16="http://schemas.microsoft.com/office/drawing/2014/main" id="{434DA40C-50FD-B384-5AF4-F4CF133A57E0}"/>
              </a:ext>
            </a:extLst>
          </p:cNvPr>
          <p:cNvSpPr>
            <a:spLocks noGrp="1"/>
          </p:cNvSpPr>
          <p:nvPr>
            <p:ph type="sldNum" sz="quarter" idx="12"/>
          </p:nvPr>
        </p:nvSpPr>
        <p:spPr/>
        <p:txBody>
          <a:bodyPr/>
          <a:lstStyle/>
          <a:p>
            <a:fld id="{C5B20F51-305D-4F26-832E-DDFFD4314E06}" type="slidenum">
              <a:rPr lang="en-US" smtClean="0"/>
              <a:pPr/>
              <a:t>9</a:t>
            </a:fld>
            <a:endParaRPr lang="en-US" sz="2000" dirty="0">
              <a:solidFill>
                <a:schemeClr val="accent6">
                  <a:lumMod val="50000"/>
                </a:schemeClr>
              </a:solidFill>
            </a:endParaRPr>
          </a:p>
        </p:txBody>
      </p:sp>
      <p:sp>
        <p:nvSpPr>
          <p:cNvPr id="5" name="Rectangle 1">
            <a:extLst>
              <a:ext uri="{FF2B5EF4-FFF2-40B4-BE49-F238E27FC236}">
                <a16:creationId xmlns:a16="http://schemas.microsoft.com/office/drawing/2014/main" id="{A1BF875F-8898-528A-7E30-D6F4189F6AD7}"/>
              </a:ext>
            </a:extLst>
          </p:cNvPr>
          <p:cNvSpPr>
            <a:spLocks noGrp="1" noChangeArrowheads="1"/>
          </p:cNvSpPr>
          <p:nvPr>
            <p:ph sz="quarter" idx="13"/>
          </p:nvPr>
        </p:nvSpPr>
        <p:spPr bwMode="auto">
          <a:xfrm>
            <a:off x="913773" y="2541836"/>
            <a:ext cx="10364451" cy="30746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ct val="0"/>
              </a:spcAft>
              <a:buClrTx/>
              <a:buSzTx/>
              <a:buFontTx/>
              <a:buChar char="•"/>
              <a:tabLst/>
            </a:pPr>
            <a:r>
              <a:rPr kumimoji="0" lang="en-US" altLang="en-US" b="1" i="0" u="none" strike="noStrike" cap="none" normalizeH="0" baseline="0">
                <a:ln>
                  <a:noFill/>
                </a:ln>
                <a:solidFill>
                  <a:schemeClr val="tx1"/>
                </a:solidFill>
                <a:effectLst/>
                <a:latin typeface="Arial" panose="020B0604020202020204" pitchFamily="34" charset="0"/>
              </a:rPr>
              <a:t>Root Node:</a:t>
            </a:r>
            <a:r>
              <a:rPr kumimoji="0" lang="en-US" altLang="en-US" b="0" i="0" u="none" strike="noStrike" cap="none" normalizeH="0" baseline="0">
                <a:ln>
                  <a:noFill/>
                </a:ln>
                <a:solidFill>
                  <a:schemeClr val="tx1"/>
                </a:solidFill>
                <a:effectLst/>
                <a:latin typeface="Arial" panose="020B0604020202020204" pitchFamily="34" charset="0"/>
              </a:rPr>
              <a:t> The very base of the app (usually holds global themes or navigation logic).</a:t>
            </a:r>
          </a:p>
          <a:p>
            <a:pPr marL="0" marR="0" lvl="0" indent="0" algn="l" defTabSz="914400" rtl="0" eaLnBrk="0" fontAlgn="base" latinLnBrk="0" hangingPunct="0">
              <a:spcBef>
                <a:spcPct val="0"/>
              </a:spcBef>
              <a:spcAft>
                <a:spcPct val="0"/>
              </a:spcAft>
              <a:buClrTx/>
              <a:buSzTx/>
              <a:buFontTx/>
              <a:buChar char="•"/>
              <a:tabLst/>
            </a:pPr>
            <a:r>
              <a:rPr kumimoji="0" lang="en-US" altLang="en-US" b="1" i="0" u="none" strike="noStrike" cap="none" normalizeH="0" baseline="0">
                <a:ln>
                  <a:noFill/>
                </a:ln>
                <a:solidFill>
                  <a:schemeClr val="tx1"/>
                </a:solidFill>
                <a:effectLst/>
                <a:latin typeface="Arial" panose="020B0604020202020204" pitchFamily="34" charset="0"/>
              </a:rPr>
              <a:t>Parent Nodes:</a:t>
            </a:r>
            <a:r>
              <a:rPr kumimoji="0" lang="en-US" altLang="en-US" b="0" i="0" u="none" strike="noStrike" cap="none" normalizeH="0" baseline="0">
                <a:ln>
                  <a:noFill/>
                </a:ln>
                <a:solidFill>
                  <a:schemeClr val="tx1"/>
                </a:solidFill>
                <a:effectLst/>
                <a:latin typeface="Arial" panose="020B0604020202020204" pitchFamily="34" charset="0"/>
              </a:rPr>
              <a:t> Elements that contain other elements (e.g., a "Row" or a "Box").</a:t>
            </a:r>
          </a:p>
          <a:p>
            <a:pPr marL="0" marR="0" lvl="0" indent="0" algn="l" defTabSz="914400" rtl="0" eaLnBrk="0" fontAlgn="base" latinLnBrk="0" hangingPunct="0">
              <a:spcBef>
                <a:spcPct val="0"/>
              </a:spcBef>
              <a:spcAft>
                <a:spcPct val="0"/>
              </a:spcAft>
              <a:buClrTx/>
              <a:buSzTx/>
              <a:buFontTx/>
              <a:buChar char="•"/>
              <a:tabLst/>
            </a:pPr>
            <a:r>
              <a:rPr kumimoji="0" lang="en-US" altLang="en-US" b="1" i="0" u="none" strike="noStrike" cap="none" normalizeH="0" baseline="0">
                <a:ln>
                  <a:noFill/>
                </a:ln>
                <a:solidFill>
                  <a:schemeClr val="tx1"/>
                </a:solidFill>
                <a:effectLst/>
                <a:latin typeface="Arial" panose="020B0604020202020204" pitchFamily="34" charset="0"/>
              </a:rPr>
              <a:t>Child Nodes:</a:t>
            </a:r>
            <a:r>
              <a:rPr kumimoji="0" lang="en-US" altLang="en-US" b="0" i="0" u="none" strike="noStrike" cap="none" normalizeH="0" baseline="0">
                <a:ln>
                  <a:noFill/>
                </a:ln>
                <a:solidFill>
                  <a:schemeClr val="tx1"/>
                </a:solidFill>
                <a:effectLst/>
                <a:latin typeface="Arial" panose="020B0604020202020204" pitchFamily="34" charset="0"/>
              </a:rPr>
              <a:t> Elements inside a parent (e.g., a "Text" label inside a "Box").</a:t>
            </a:r>
          </a:p>
          <a:p>
            <a:pPr marL="0" marR="0" lvl="0" indent="0" algn="l" defTabSz="914400" rtl="0" eaLnBrk="0" fontAlgn="base" latinLnBrk="0" hangingPunct="0">
              <a:spcBef>
                <a:spcPct val="0"/>
              </a:spcBef>
              <a:spcAft>
                <a:spcPct val="0"/>
              </a:spcAft>
              <a:buClrTx/>
              <a:buSzTx/>
              <a:buFontTx/>
              <a:buChar char="•"/>
              <a:tabLst/>
            </a:pPr>
            <a:r>
              <a:rPr kumimoji="0" lang="en-US" altLang="en-US" b="1" i="0" u="none" strike="noStrike" cap="none" normalizeH="0" baseline="0">
                <a:ln>
                  <a:noFill/>
                </a:ln>
                <a:solidFill>
                  <a:schemeClr val="tx1"/>
                </a:solidFill>
                <a:effectLst/>
                <a:latin typeface="Arial" panose="020B0604020202020204" pitchFamily="34" charset="0"/>
              </a:rPr>
              <a:t>Leaf Nodes:</a:t>
            </a:r>
            <a:r>
              <a:rPr kumimoji="0" lang="en-US" altLang="en-US" b="0" i="0" u="none" strike="noStrike" cap="none" normalizeH="0" baseline="0">
                <a:ln>
                  <a:noFill/>
                </a:ln>
                <a:solidFill>
                  <a:schemeClr val="tx1"/>
                </a:solidFill>
                <a:effectLst/>
                <a:latin typeface="Arial" panose="020B0604020202020204" pitchFamily="34" charset="0"/>
              </a:rPr>
              <a:t> Elements at the very end of the branches that have no children (e.g., an Icon).</a:t>
            </a:r>
          </a:p>
        </p:txBody>
      </p:sp>
    </p:spTree>
    <p:extLst>
      <p:ext uri="{BB962C8B-B14F-4D97-AF65-F5344CB8AC3E}">
        <p14:creationId xmlns:p14="http://schemas.microsoft.com/office/powerpoint/2010/main" val="1337052535"/>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TM04033925[[fn=Droplet]]</Template>
  <TotalTime>122</TotalTime>
  <Words>1466</Words>
  <Application>Microsoft Office PowerPoint</Application>
  <PresentationFormat>Widescreen</PresentationFormat>
  <Paragraphs>105</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 Unicode MS</vt:lpstr>
      <vt:lpstr>Aptos</vt:lpstr>
      <vt:lpstr>Arial</vt:lpstr>
      <vt:lpstr>Times New Roman</vt:lpstr>
      <vt:lpstr>Tw Cen MT</vt:lpstr>
      <vt:lpstr>Droplet</vt:lpstr>
      <vt:lpstr>Lecture 5 -Layout Paradigms and Rendering Trees</vt:lpstr>
      <vt:lpstr>Lecture Agenda</vt:lpstr>
      <vt:lpstr>How Does Software Draw to a Screen?</vt:lpstr>
      <vt:lpstr>The Imperative UI Paradigm (The "Old" Way)</vt:lpstr>
      <vt:lpstr>The Problem with Imperative UI</vt:lpstr>
      <vt:lpstr>The Declarative UI Paradigm (The Modern Standard)</vt:lpstr>
      <vt:lpstr>Why the Industry Shifted to Declarative</vt:lpstr>
      <vt:lpstr>The Data Structure of UI: Trees</vt:lpstr>
      <vt:lpstr>Anatomy of the Rendering Tree</vt:lpstr>
      <vt:lpstr>Composition Over Inheritance</vt:lpstr>
      <vt:lpstr>The Layout Pass (Measure Phase)</vt:lpstr>
      <vt:lpstr>The Paint Pass (Draw Phase)</vt:lpstr>
      <vt:lpstr>The Z-Axis (Stacking and Depth)</vt:lpstr>
      <vt:lpstr>Summary &amp; Break</vt:lpstr>
      <vt:lpstr>Responsive &amp; Adaptive Architectures - Surviving Screen Fragmentation</vt:lpstr>
      <vt:lpstr>Responsive vs. Adaptive Design</vt:lpstr>
      <vt:lpstr>Principles of Responsive Layouts</vt:lpstr>
      <vt:lpstr>Handling Overflow Constraints</vt:lpstr>
      <vt:lpstr>Principles of Adaptive Layouts</vt:lpstr>
      <vt:lpstr>The Hardware Intrusion: Safe Areas</vt:lpstr>
      <vt:lpstr>Device Orientation (Portrait vs. Landscape)</vt:lpstr>
      <vt:lpstr>The Foldable Era</vt:lpstr>
      <vt:lpstr>Dynamic Typography &amp; User Scaling</vt:lpstr>
      <vt:lpstr>Internationalization and Layout Direction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sipan hameed</dc:creator>
  <cp:lastModifiedBy>sipan hameed</cp:lastModifiedBy>
  <cp:revision>21</cp:revision>
  <dcterms:created xsi:type="dcterms:W3CDTF">2026-02-13T12:45:43Z</dcterms:created>
  <dcterms:modified xsi:type="dcterms:W3CDTF">2026-02-24T12:16:44Z</dcterms:modified>
</cp:coreProperties>
</file>