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8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384" y="90"/>
      </p:cViewPr>
      <p:guideLst/>
    </p:cSldViewPr>
  </p:slideViewPr>
  <p:outlineViewPr>
    <p:cViewPr>
      <p:scale>
        <a:sx n="33" d="100"/>
        <a:sy n="33" d="100"/>
      </p:scale>
      <p:origin x="0" y="-375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C302E-233D-40EF-A656-BD44E9F7056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E7650-D7AE-44F8-8C91-9A079E7E1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1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000" baseline="0"/>
            </a:lvl1pPr>
          </a:lstStyle>
          <a:p>
            <a:endParaRPr lang="en-US" sz="2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1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10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37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6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3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45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75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3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lnSpc>
                <a:spcPct val="200000"/>
              </a:lnSpc>
              <a:defRPr sz="20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200000"/>
              </a:lnSpc>
              <a:defRPr sz="2000" cap="none" baseline="0">
                <a:latin typeface="Arial" panose="020B0604020202020204" pitchFamily="34" charset="0"/>
              </a:defRPr>
            </a:lvl2pPr>
            <a:lvl3pPr>
              <a:lnSpc>
                <a:spcPct val="200000"/>
              </a:lnSpc>
              <a:defRPr sz="2000" cap="none" baseline="0"/>
            </a:lvl3pPr>
            <a:lvl4pPr>
              <a:lnSpc>
                <a:spcPct val="200000"/>
              </a:lnSpc>
              <a:defRPr sz="2000" cap="none" baseline="0"/>
            </a:lvl4pPr>
            <a:lvl5pPr>
              <a:lnSpc>
                <a:spcPct val="200000"/>
              </a:lnSpc>
              <a:defRPr sz="2000" cap="none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27785" y="6270171"/>
            <a:ext cx="764215" cy="365125"/>
          </a:xfrm>
        </p:spPr>
        <p:txBody>
          <a:bodyPr/>
          <a:lstStyle>
            <a:lvl1pPr>
              <a:defRPr sz="2000"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C5B20F51-305D-4F26-832E-DDFFD4314E06}" type="slidenum">
              <a:rPr lang="en-US" smtClean="0"/>
              <a:pPr/>
              <a:t>‹#›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4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8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8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2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5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9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5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5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ipan.dev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0164-A713-B7BA-C377-61294B046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8370" y="2171918"/>
            <a:ext cx="8689976" cy="2509213"/>
          </a:xfrm>
        </p:spPr>
        <p:txBody>
          <a:bodyPr>
            <a:normAutofit/>
          </a:bodyPr>
          <a:lstStyle/>
          <a:p>
            <a:r>
              <a:rPr lang="fr-FR" cap="none" dirty="0"/>
              <a:t>Lecture 4 - User Interface (UI) &amp; User Experience (UX) Principles</a:t>
            </a:r>
            <a:endParaRPr lang="en-US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BB02E-A124-E69F-6AA7-6A9269B56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939" y="4646939"/>
            <a:ext cx="8689976" cy="1371599"/>
          </a:xfrm>
        </p:spPr>
        <p:txBody>
          <a:bodyPr/>
          <a:lstStyle/>
          <a:p>
            <a:r>
              <a:rPr lang="en-US" cap="none" dirty="0"/>
              <a:t>Sipan M. Hameed</a:t>
            </a:r>
          </a:p>
          <a:p>
            <a:r>
              <a:rPr lang="en-US" cap="none" dirty="0">
                <a:hlinkClick r:id="rId2"/>
              </a:rPr>
              <a:t>https://www.sipan.dev/</a:t>
            </a: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323887-9225-0DA8-2D85-71444BEB4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122" y="-221956"/>
            <a:ext cx="3401196" cy="34011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FC3533-E92B-7E48-E79E-0B541D766F16}"/>
              </a:ext>
            </a:extLst>
          </p:cNvPr>
          <p:cNvSpPr txBox="1"/>
          <p:nvPr/>
        </p:nvSpPr>
        <p:spPr>
          <a:xfrm>
            <a:off x="6924760" y="354085"/>
            <a:ext cx="621431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Technical College of Zakho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Computer Information Systems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Mobile Application Development I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1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552DC-632E-3A8C-6E40-33C8E8E6F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"Uncanny Valley" of Mobile Apps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B6199DE-4669-5788-13DA-6C2FB3E15674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5"/>
            <a:ext cx="10364452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Trap: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Designing an app exclusively for iOS, and then forcing that exact same UI onto Android (or vice versa).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Result: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app feels "wrong" or "alien" to the user because standard system interactions are missing.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Goal: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Build apps that feel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native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the device they are running on.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426B9BA-D6E4-2B9D-5425-C09F7116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10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35474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B97F8-6A30-2BC3-BB9B-0B469A9D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Cross-Platform Design Strategies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FD1EDE-44E9-1A5E-F22F-75C46037EB9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967944"/>
            <a:ext cx="10364451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Strategy 1: Brand-First.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app looks identical on iOS and Android (e.g., Spotify, Instagram). Relies on custom, non-standard UI to maintain heavy brand identity.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Strategy 2: Platform-First.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app adapts to the OS (e.g., WhatsApp). Uses Material widgets on Android and Cupertino widgets on iOS.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35F0DE-7606-A36A-85D1-3CBAA8845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11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46816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4E5A-3EAF-3311-F0EC-020F1EE2C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 2: Mobile UX Fundamentals &amp; Ergonomics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CC6B10-9DDB-A2DF-E955-18D87E0E8D9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612976"/>
            <a:ext cx="10364451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 know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systems want us to design. Now, let's look at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human body interacts with the device.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Mobile UX is heavily dictated by human physiology (hands, eyes, and thumbs).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CA7A8-D635-4A0A-4C10-229B3E6C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4656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EA5E4-0138-9C3F-AA22-B29706DC1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"Thumb Zone"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2F9FF00-D1E8-9E95-91A0-CC501CA0AC4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521394"/>
            <a:ext cx="10364450" cy="5115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Concept: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Research by Steven Hoober shows that 75% of users interact with their screens using only one thumb.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Zones: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Natural: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Easy to reach (bottom/middle).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Stretch: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Requires shifting grip (top/middle).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Ow: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Uncomfortable to reach (top corners).</a:t>
            </a:r>
            <a:endParaRPr lang="en-US" altLang="en-US" sz="1800" dirty="0"/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sz="1800" b="1" dirty="0"/>
              <a:t>Design Impact:</a:t>
            </a:r>
            <a:r>
              <a:rPr lang="en-US" sz="1800" dirty="0"/>
              <a:t> Why did Apple move the Safari address bar to the bottom in iOS 15? The Thumb Zone!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388F0-1F52-FEA4-D5C8-62B518A9D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12845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29F6D-B132-EC74-D863-18B86DE4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for Reachability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55B037-2E09-6160-F9D7-9FD45CF2243A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3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Primary Actions: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Place them at the bottom (e.g., submit buttons, main tabs).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Destructive Actions: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Place them in the "Stretch" or "Ow" zones to prevent accidental taps (e.g., "Delete Account" or "Cancel").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Left-handed vs. Right-handed: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thumb zone mirrors depending on the user's dominant hand.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E294-9174-C2FC-9716-A79AB6902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92537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C9449-85E9-4483-F9B0-64BEF8B2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"Fat Finger" Problem &amp; Touch Targets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F06BEE5-CA33-5F93-0553-A416C514D85F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690945"/>
            <a:ext cx="9421233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Issue: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Unlike a 1-pixel mouse pointer, human fingertips are wide (approx. 10-14mm).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Rule: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buttons are too small or too close together, users will experience "rage taps."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System Minimums: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* Apple HIG: 44x44 points.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 Material: 48x48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Spacing: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Always include minimum padding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between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clickable elements.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29E58-3B85-A02B-D9DE-EBD1A60B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15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5322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3525-8BC7-0D65-E6BC-9DCA4680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Load in Mobile Environments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325307-2C4E-F95E-1045-5606DAEE5C33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2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amount of mental processing power needed to use the app.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Mobile Context: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Users are often distracted (walking, talking, watching TV).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Progressive Disclosure: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 not show all information at once. Show the minimum required, and let the user tap to reveal more.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6CB2A-58E1-143E-B269-4BAD16BC8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30797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29583-D1DA-2F99-3922-128FBB04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Miller’s Law &amp; App Navigation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84B3D2E-1D62-7B0C-4ABD-52E40481FC5D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612976"/>
            <a:ext cx="10364451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Miller's Law: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average person can only keep 7 (plus or minus 2) items in their working memory.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Bottom tab bars should rarely have more than 5 items. If you have 10 features, group them logically rather than cluttering the screen.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0873-5B6C-F990-367B-EC48291C4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17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7761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A7DA7-BF2D-ED2E-84E2-B622ACBD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Typography &amp; Readability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B5B2922-D8D8-939B-9471-02AB1F60CFF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874312"/>
            <a:ext cx="10263563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Hierarchy: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weight (bold/regular) and size to guide the eye without needing borders or boxes.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Line Length: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screens naturally enforce short line lengths, which is good for readability.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Contrast: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Reading a phone outside in the sun requires high text-to-background contrast ratios.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686DB-1E96-B69C-18C3-C76290AF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83268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45904-F2A2-8F39-78D0-BC2EBBF63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Dark Mode &amp; Theming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61B981-13E2-E0E0-4C93-3A583A554F1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243646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Beyond Aesthetics: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Dark mode is an expectation, not a luxury.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Battery Saving: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On modern OLED screens, black pixels are physically turned off, saving significant battery life.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Visual Ergonomics: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Reduces eye strain in low-light environments. Ensure UI colors adapt properly (pure black vs. dark gray for elevation).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13DB3-09F6-CE09-5E13-ED7B873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19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8726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B77CF-10EE-C244-A23B-75D820313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Lecture Agenda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1D97D17-30D4-5D46-1194-1E1E42578AA6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612976"/>
            <a:ext cx="10364451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 1: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Design Systems. Exploring Apple’s Human Interface Guidelines (HIG) vs. Google’s Material Design.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 2: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UX Fundamentals. The Thumb Zone, Touch Targets, Cognitive Load, and Accessibility.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001388E-F623-2C0D-3E42-200ECD0BF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661784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BEA0D-8BD3-F091-2CD5-FAC35C75D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(a11y) Overview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C2AD681-7AC8-5471-9B2B-21902BFEF45F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612976"/>
            <a:ext cx="10364451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Designing apps so they can be used by people with disabilities (visual, auditory, motor, or cognitive impairments).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Case: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~15% of the global population experiences some form of disability. Excluding them is bad ethics and bad business.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7A1112-9905-107F-1CC5-6D938111E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20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72918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FA28-0D51-68F9-143E-2CC66B2C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Accessibility Conceptually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08D6B11-B2F4-8178-CA48-7C7D50D27F0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243644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Screen Readers: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(VoiceOver for iOS, TalkBack for Android). UIs must be logically ordered so the reader reads them left-to-right, top-to-bottom.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Dynamic Type: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Users can increase the system font size in their OS settings. Your app’s layout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must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 able to adapt without breaking or cutting off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71705-BE31-9659-C66D-F6C15D89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21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61586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C51F3-371E-C77B-09F3-D189A41EE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Micro-interactions &amp; Feedback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C2691F-A660-3B54-D1AD-502D28A5A331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243644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Loop: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Action ➔ Reaction. If a user taps a button, they need immediate visual or physical feedback.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Haptics: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the phone's vibration motor to simulate a physical click.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Loading States: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skeleton screens (grey outlines of content) instead of endless spinning wheels to make the app feel faster.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BACB0-D855-57FF-7E19-0EE30220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3587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5E53B-498B-3D3D-30B3-E5A23D644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vs. UX: Clarifying the Concepts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D5857D3-3D78-085C-F456-661C311C7B3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243645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UI (User Interface):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tangible, visual elements (buttons, colors, typography, spacing).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the app looks.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UX (User Experience):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psychological and emotional journey of using the app (flow, logic, ease of use).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the app feels and works.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Relationship: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beautiful UI cannot save a frustrating UX.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54237-3E0C-7A7B-A357-175CBD67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92228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9227-B324-167C-C9FA-F075D3D6B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Design System?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CA56440-A0BF-286F-5D32-910AA006290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874312"/>
            <a:ext cx="10364452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collection of reusable components, guided by clear standards, that can be assembled to build any number of applications.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 they matter: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They ensure visual consistency, speed up development, and—most importantly—leverage user familiarity.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Mobile Duopoly: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iOS users expect apps to behave a certain way; Android users expect something different.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CBAE7-C87F-7A9F-88BC-1A9F82DED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9844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A3A6-4271-5756-9C14-18411E8D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Apple’s Human Interface Guidelines (HIG)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379861-21AB-4B0D-2509-8041A12851D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3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Philosophy: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Deference, Clarity, and Depth.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Deference: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UI should get out of the way of the content. Minimalist chrome/borders.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Clarity: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Text must be legible at every size, icons must be precise.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Depth: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Using translucency, blurring, and layering to show hierarchy and context (giving the user a sense of "where" they are).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14E5B-2B4C-B5E5-F995-FD5FC291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5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2222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DC130-4E9E-5482-280C-0E134AD88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Characteristics of iOS (HIG)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5F650F-AF75-1D2B-FD58-021AE9C88570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2612977"/>
            <a:ext cx="10364451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Navigation: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Bottom tab bars for primary destinations, top-left for "Back".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Typography: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Heavy reliance on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San Francisco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(Apple’s system font).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Gestures: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Deeply integrated swipe-to-go-back (from the left edge).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Aesthetics: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Frosted glass effects, subtle gradients, rounded corners.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A708D-3370-3F3D-7F58-06F4EA14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96832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DE85-D22C-EF39-F208-2FE0B36D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Google’s Material Design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690FF81-B95A-405D-9BC5-C382DB46B6A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5"/>
            <a:ext cx="10364452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Philosophy: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"Material is the metaphor."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Concept: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Inspired by physical paper and ink. UI elements should behave like physical objects with realistic lighting, shadows, and physics.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Evolution: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Material Design 3 (Material You) introduces high personalization, adapting colors based on the user's wallpape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F8E8B-2BB2-035D-314C-8665D32E8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7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09502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8EE65-B4C3-7608-EAB5-C40CE2F2C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Characteristics of Android (Material)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AF3F95B-DA75-627F-0753-898EE145EC7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874314"/>
            <a:ext cx="10364452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Navigation: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Bottom navigation, navigation drawers (hamburger menus).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Typography: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Heavy reliance on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Roboto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(Google's system font).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Signature Elements: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Floating Action Button (FAB)—a prominent circular button for the primary screen action.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Aesthetics: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Elevation (using shadows to indicate depth), ripple effects upon touch.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787F0-5D97-B790-EF88-44BF8C7A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1562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15FD-D1B1-5F6E-96B1-B8327ED5C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Navigation Paradigms: The Great Divide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FFE1C-CA9B-8FE6-5405-9937A7FF7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The "Back" Action:</a:t>
            </a:r>
            <a:endParaRPr lang="en-U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Android: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 Has a dedicated system-level back button/gesture that controls navigation universally.</a:t>
            </a:r>
          </a:p>
          <a:p>
            <a:pPr lvl="1"/>
            <a:r>
              <a:rPr lang="en-US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iOS:</a:t>
            </a:r>
            <a:r>
              <a:rPr lang="en-US" sz="2000" cap="none" dirty="0">
                <a:latin typeface="Arial" panose="020B0604020202020204" pitchFamily="34" charset="0"/>
                <a:cs typeface="Arial" panose="020B0604020202020204" pitchFamily="34" charset="0"/>
              </a:rPr>
              <a:t> Relies on in-app back buttons (top left) and edge-swiping.</a:t>
            </a:r>
          </a:p>
          <a:p>
            <a:endParaRPr lang="en-US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0E77-184C-F368-0B71-586C53277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9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3977285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101</TotalTime>
  <Words>1360</Words>
  <Application>Microsoft Office PowerPoint</Application>
  <PresentationFormat>Widescreen</PresentationFormat>
  <Paragraphs>113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Arial</vt:lpstr>
      <vt:lpstr>Times New Roman</vt:lpstr>
      <vt:lpstr>Tw Cen MT</vt:lpstr>
      <vt:lpstr>Droplet</vt:lpstr>
      <vt:lpstr>Lecture 4 - User Interface (UI) &amp; User Experience (UX) Principles</vt:lpstr>
      <vt:lpstr>Lecture Agenda</vt:lpstr>
      <vt:lpstr>UI vs. UX: Clarifying the Concepts</vt:lpstr>
      <vt:lpstr>What is a Design System?</vt:lpstr>
      <vt:lpstr>Apple’s Human Interface Guidelines (HIG)</vt:lpstr>
      <vt:lpstr>Key Characteristics of iOS (HIG)</vt:lpstr>
      <vt:lpstr>Google’s Material Design</vt:lpstr>
      <vt:lpstr>Key Characteristics of Android (Material)</vt:lpstr>
      <vt:lpstr>Navigation Paradigms: The Great Divide</vt:lpstr>
      <vt:lpstr>The "Uncanny Valley" of Mobile Apps</vt:lpstr>
      <vt:lpstr>Cross-Platform Design Strategies</vt:lpstr>
      <vt:lpstr>Hour 2: Mobile UX Fundamentals &amp; Ergonomics</vt:lpstr>
      <vt:lpstr>The "Thumb Zone"</vt:lpstr>
      <vt:lpstr>Designing for Reachability</vt:lpstr>
      <vt:lpstr>The "Fat Finger" Problem &amp; Touch Targets</vt:lpstr>
      <vt:lpstr>Cognitive Load in Mobile Environments</vt:lpstr>
      <vt:lpstr>Miller’s Law &amp; App Navigation</vt:lpstr>
      <vt:lpstr>Mobile Typography &amp; Readability</vt:lpstr>
      <vt:lpstr>Dark Mode &amp; Theming</vt:lpstr>
      <vt:lpstr>Accessibility (a11y) Overview</vt:lpstr>
      <vt:lpstr>Implementing Accessibility Conceptually</vt:lpstr>
      <vt:lpstr>Micro-interactions &amp;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sipan hameed</dc:creator>
  <cp:lastModifiedBy>sipan hameed</cp:lastModifiedBy>
  <cp:revision>16</cp:revision>
  <dcterms:created xsi:type="dcterms:W3CDTF">2026-02-13T12:45:43Z</dcterms:created>
  <dcterms:modified xsi:type="dcterms:W3CDTF">2026-02-13T15:02:16Z</dcterms:modified>
</cp:coreProperties>
</file>