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6"/>
  </p:notesMasterIdLst>
  <p:sldIdLst>
    <p:sldId id="256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27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8B87-8583-4AA6-A57D-ED109F4C27D8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083A7-0A21-492F-A712-34C0F6E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1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mr-IN" dirty="0"/>
              <a:t>–</a:t>
            </a:r>
            <a:r>
              <a:rPr lang="en-US" dirty="0"/>
              <a:t> low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D18F-38E9-454A-8D1E-9A3ED3AB4A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84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order? use 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2D18F-38E9-454A-8D1E-9A3ED3AB4A4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19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2D18F-38E9-454A-8D1E-9A3ED3AB4A4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7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1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8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6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03" y="2631129"/>
            <a:ext cx="8583033" cy="7978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grpSp>
        <p:nvGrpSpPr>
          <p:cNvPr id="43" name="Google Shape;335;p31">
            <a:extLst>
              <a:ext uri="{FF2B5EF4-FFF2-40B4-BE49-F238E27FC236}">
                <a16:creationId xmlns:a16="http://schemas.microsoft.com/office/drawing/2014/main" id="{0E5A913F-2222-4056-A79C-D16056F4584F}"/>
              </a:ext>
            </a:extLst>
          </p:cNvPr>
          <p:cNvGrpSpPr/>
          <p:nvPr userDrawn="1"/>
        </p:nvGrpSpPr>
        <p:grpSpPr>
          <a:xfrm rot="10800000" flipH="1">
            <a:off x="1666215" y="2599013"/>
            <a:ext cx="457200" cy="822960"/>
            <a:chOff x="4171679" y="1934002"/>
            <a:chExt cx="731520" cy="1097506"/>
          </a:xfrm>
        </p:grpSpPr>
        <p:sp>
          <p:nvSpPr>
            <p:cNvPr id="44" name="Google Shape;336;p31">
              <a:extLst>
                <a:ext uri="{FF2B5EF4-FFF2-40B4-BE49-F238E27FC236}">
                  <a16:creationId xmlns:a16="http://schemas.microsoft.com/office/drawing/2014/main" id="{77E523D4-9E61-4233-8C45-B1C0F06A4934}"/>
                </a:ext>
              </a:extLst>
            </p:cNvPr>
            <p:cNvSpPr/>
            <p:nvPr/>
          </p:nvSpPr>
          <p:spPr>
            <a:xfrm rot="10800000">
              <a:off x="4171679" y="2482868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337;p31">
              <a:extLst>
                <a:ext uri="{FF2B5EF4-FFF2-40B4-BE49-F238E27FC236}">
                  <a16:creationId xmlns:a16="http://schemas.microsoft.com/office/drawing/2014/main" id="{3AAA2DB6-E8D3-4E41-8768-900D320CD991}"/>
                </a:ext>
              </a:extLst>
            </p:cNvPr>
            <p:cNvSpPr/>
            <p:nvPr/>
          </p:nvSpPr>
          <p:spPr>
            <a:xfrm flipH="1">
              <a:off x="4171679" y="1934002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338;p31">
            <a:extLst>
              <a:ext uri="{FF2B5EF4-FFF2-40B4-BE49-F238E27FC236}">
                <a16:creationId xmlns:a16="http://schemas.microsoft.com/office/drawing/2014/main" id="{EF2C358B-2C67-4D2F-B825-41982E2AAD35}"/>
              </a:ext>
            </a:extLst>
          </p:cNvPr>
          <p:cNvGrpSpPr/>
          <p:nvPr userDrawn="1"/>
        </p:nvGrpSpPr>
        <p:grpSpPr>
          <a:xfrm rot="10800000" flipH="1">
            <a:off x="1139816" y="2606040"/>
            <a:ext cx="457200" cy="822960"/>
            <a:chOff x="1972825" y="1935331"/>
            <a:chExt cx="731520" cy="1097280"/>
          </a:xfrm>
        </p:grpSpPr>
        <p:sp>
          <p:nvSpPr>
            <p:cNvPr id="47" name="Google Shape;339;p31">
              <a:extLst>
                <a:ext uri="{FF2B5EF4-FFF2-40B4-BE49-F238E27FC236}">
                  <a16:creationId xmlns:a16="http://schemas.microsoft.com/office/drawing/2014/main" id="{63C0AD34-5A7F-4064-AC62-0B9E21F3A0A5}"/>
                </a:ext>
              </a:extLst>
            </p:cNvPr>
            <p:cNvSpPr/>
            <p:nvPr/>
          </p:nvSpPr>
          <p:spPr>
            <a:xfrm rot="10800000">
              <a:off x="1972825" y="248397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340;p31">
              <a:extLst>
                <a:ext uri="{FF2B5EF4-FFF2-40B4-BE49-F238E27FC236}">
                  <a16:creationId xmlns:a16="http://schemas.microsoft.com/office/drawing/2014/main" id="{6A678087-C1FB-456E-8F55-2A3A7309DEA5}"/>
                </a:ext>
              </a:extLst>
            </p:cNvPr>
            <p:cNvSpPr/>
            <p:nvPr/>
          </p:nvSpPr>
          <p:spPr>
            <a:xfrm flipH="1">
              <a:off x="1972825" y="193533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341;p31">
            <a:extLst>
              <a:ext uri="{FF2B5EF4-FFF2-40B4-BE49-F238E27FC236}">
                <a16:creationId xmlns:a16="http://schemas.microsoft.com/office/drawing/2014/main" id="{552021C9-C827-4087-B4D5-0953134E5B4F}"/>
              </a:ext>
            </a:extLst>
          </p:cNvPr>
          <p:cNvGrpSpPr/>
          <p:nvPr userDrawn="1"/>
        </p:nvGrpSpPr>
        <p:grpSpPr>
          <a:xfrm rot="10800000" flipH="1">
            <a:off x="1390627" y="2602470"/>
            <a:ext cx="457200" cy="822960"/>
            <a:chOff x="418664" y="1756660"/>
            <a:chExt cx="731520" cy="1097280"/>
          </a:xfrm>
        </p:grpSpPr>
        <p:sp>
          <p:nvSpPr>
            <p:cNvPr id="50" name="Google Shape;342;p31">
              <a:extLst>
                <a:ext uri="{FF2B5EF4-FFF2-40B4-BE49-F238E27FC236}">
                  <a16:creationId xmlns:a16="http://schemas.microsoft.com/office/drawing/2014/main" id="{8FE1E791-89C0-4EC2-8C73-29F36CB68A81}"/>
                </a:ext>
              </a:extLst>
            </p:cNvPr>
            <p:cNvSpPr/>
            <p:nvPr/>
          </p:nvSpPr>
          <p:spPr>
            <a:xfrm rot="10800000">
              <a:off x="418664" y="230530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343;p31">
              <a:extLst>
                <a:ext uri="{FF2B5EF4-FFF2-40B4-BE49-F238E27FC236}">
                  <a16:creationId xmlns:a16="http://schemas.microsoft.com/office/drawing/2014/main" id="{B5B49122-A043-4C6E-8AD1-B449D525EEF9}"/>
                </a:ext>
              </a:extLst>
            </p:cNvPr>
            <p:cNvSpPr/>
            <p:nvPr/>
          </p:nvSpPr>
          <p:spPr>
            <a:xfrm flipH="1">
              <a:off x="418664" y="175666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72388F6-CD33-4049-90DC-46424E0A3DE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127256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0644" y="1519990"/>
            <a:ext cx="8915399" cy="22627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644" y="4119653"/>
            <a:ext cx="8915399" cy="1126283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610644" y="3978442"/>
            <a:ext cx="8915399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6DE3393-4DE0-4D48-A32A-471954A3B34A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20B9D5-73BB-440E-9FC6-727E8BF3226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4027245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252" y="190973"/>
            <a:ext cx="10692360" cy="86780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252" y="1331495"/>
            <a:ext cx="10692360" cy="4860758"/>
          </a:xfrm>
        </p:spPr>
        <p:txBody>
          <a:bodyPr>
            <a:normAutofit/>
          </a:bodyPr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962400" y="64008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5EA7DD-87DC-4EBD-B5CE-4F662118B31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774861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655" y="2074459"/>
            <a:ext cx="9957956" cy="2288661"/>
          </a:xfrm>
          <a:prstGeom prst="rect">
            <a:avLst/>
          </a:prstGeom>
        </p:spPr>
        <p:txBody>
          <a:bodyPr anchor="t" anchorCtr="0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188317" y="2197288"/>
            <a:ext cx="1175262" cy="490494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1393" y="2244628"/>
            <a:ext cx="639262" cy="4310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Text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C32926-679A-4144-80D1-2D9912399C3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178621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03" y="2631129"/>
            <a:ext cx="8583033" cy="797871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37DF1-8DE8-4655-9DB1-18B500FAA778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grpSp>
        <p:nvGrpSpPr>
          <p:cNvPr id="43" name="Google Shape;335;p31">
            <a:extLst>
              <a:ext uri="{FF2B5EF4-FFF2-40B4-BE49-F238E27FC236}">
                <a16:creationId xmlns:a16="http://schemas.microsoft.com/office/drawing/2014/main" id="{0E5A913F-2222-4056-A79C-D16056F4584F}"/>
              </a:ext>
            </a:extLst>
          </p:cNvPr>
          <p:cNvGrpSpPr/>
          <p:nvPr userDrawn="1"/>
        </p:nvGrpSpPr>
        <p:grpSpPr>
          <a:xfrm rot="10800000" flipH="1">
            <a:off x="1666215" y="2599013"/>
            <a:ext cx="457200" cy="822960"/>
            <a:chOff x="4171679" y="1934002"/>
            <a:chExt cx="731520" cy="1097506"/>
          </a:xfrm>
        </p:grpSpPr>
        <p:sp>
          <p:nvSpPr>
            <p:cNvPr id="44" name="Google Shape;336;p31">
              <a:extLst>
                <a:ext uri="{FF2B5EF4-FFF2-40B4-BE49-F238E27FC236}">
                  <a16:creationId xmlns:a16="http://schemas.microsoft.com/office/drawing/2014/main" id="{77E523D4-9E61-4233-8C45-B1C0F06A4934}"/>
                </a:ext>
              </a:extLst>
            </p:cNvPr>
            <p:cNvSpPr/>
            <p:nvPr/>
          </p:nvSpPr>
          <p:spPr>
            <a:xfrm rot="10800000">
              <a:off x="4171679" y="2482868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337;p31">
              <a:extLst>
                <a:ext uri="{FF2B5EF4-FFF2-40B4-BE49-F238E27FC236}">
                  <a16:creationId xmlns:a16="http://schemas.microsoft.com/office/drawing/2014/main" id="{3AAA2DB6-E8D3-4E41-8768-900D320CD991}"/>
                </a:ext>
              </a:extLst>
            </p:cNvPr>
            <p:cNvSpPr/>
            <p:nvPr/>
          </p:nvSpPr>
          <p:spPr>
            <a:xfrm flipH="1">
              <a:off x="4171679" y="1934002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B8C2A9"/>
                </a:gs>
                <a:gs pos="100000">
                  <a:srgbClr val="FFDB5C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338;p31">
            <a:extLst>
              <a:ext uri="{FF2B5EF4-FFF2-40B4-BE49-F238E27FC236}">
                <a16:creationId xmlns:a16="http://schemas.microsoft.com/office/drawing/2014/main" id="{EF2C358B-2C67-4D2F-B825-41982E2AAD35}"/>
              </a:ext>
            </a:extLst>
          </p:cNvPr>
          <p:cNvGrpSpPr/>
          <p:nvPr userDrawn="1"/>
        </p:nvGrpSpPr>
        <p:grpSpPr>
          <a:xfrm rot="10800000" flipH="1">
            <a:off x="1139816" y="2606040"/>
            <a:ext cx="457200" cy="822960"/>
            <a:chOff x="1972825" y="1935331"/>
            <a:chExt cx="731520" cy="1097280"/>
          </a:xfrm>
        </p:grpSpPr>
        <p:sp>
          <p:nvSpPr>
            <p:cNvPr id="47" name="Google Shape;339;p31">
              <a:extLst>
                <a:ext uri="{FF2B5EF4-FFF2-40B4-BE49-F238E27FC236}">
                  <a16:creationId xmlns:a16="http://schemas.microsoft.com/office/drawing/2014/main" id="{63C0AD34-5A7F-4064-AC62-0B9E21F3A0A5}"/>
                </a:ext>
              </a:extLst>
            </p:cNvPr>
            <p:cNvSpPr/>
            <p:nvPr/>
          </p:nvSpPr>
          <p:spPr>
            <a:xfrm rot="10800000">
              <a:off x="1972825" y="248397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340;p31">
              <a:extLst>
                <a:ext uri="{FF2B5EF4-FFF2-40B4-BE49-F238E27FC236}">
                  <a16:creationId xmlns:a16="http://schemas.microsoft.com/office/drawing/2014/main" id="{6A678087-C1FB-456E-8F55-2A3A7309DEA5}"/>
                </a:ext>
              </a:extLst>
            </p:cNvPr>
            <p:cNvSpPr/>
            <p:nvPr/>
          </p:nvSpPr>
          <p:spPr>
            <a:xfrm flipH="1">
              <a:off x="1972825" y="1935331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FC1A8"/>
                </a:gs>
                <a:gs pos="100000">
                  <a:srgbClr val="C00000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" name="Google Shape;341;p31">
            <a:extLst>
              <a:ext uri="{FF2B5EF4-FFF2-40B4-BE49-F238E27FC236}">
                <a16:creationId xmlns:a16="http://schemas.microsoft.com/office/drawing/2014/main" id="{552021C9-C827-4087-B4D5-0953134E5B4F}"/>
              </a:ext>
            </a:extLst>
          </p:cNvPr>
          <p:cNvGrpSpPr/>
          <p:nvPr userDrawn="1"/>
        </p:nvGrpSpPr>
        <p:grpSpPr>
          <a:xfrm rot="10800000" flipH="1">
            <a:off x="1390627" y="2602470"/>
            <a:ext cx="457200" cy="822960"/>
            <a:chOff x="418664" y="1756660"/>
            <a:chExt cx="731520" cy="1097280"/>
          </a:xfrm>
        </p:grpSpPr>
        <p:sp>
          <p:nvSpPr>
            <p:cNvPr id="50" name="Google Shape;342;p31">
              <a:extLst>
                <a:ext uri="{FF2B5EF4-FFF2-40B4-BE49-F238E27FC236}">
                  <a16:creationId xmlns:a16="http://schemas.microsoft.com/office/drawing/2014/main" id="{8FE1E791-89C0-4EC2-8C73-29F36CB68A81}"/>
                </a:ext>
              </a:extLst>
            </p:cNvPr>
            <p:cNvSpPr/>
            <p:nvPr/>
          </p:nvSpPr>
          <p:spPr>
            <a:xfrm rot="10800000">
              <a:off x="418664" y="230530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343;p31">
              <a:extLst>
                <a:ext uri="{FF2B5EF4-FFF2-40B4-BE49-F238E27FC236}">
                  <a16:creationId xmlns:a16="http://schemas.microsoft.com/office/drawing/2014/main" id="{B5B49122-A043-4C6E-8AD1-B449D525EEF9}"/>
                </a:ext>
              </a:extLst>
            </p:cNvPr>
            <p:cNvSpPr/>
            <p:nvPr/>
          </p:nvSpPr>
          <p:spPr>
            <a:xfrm flipH="1">
              <a:off x="418664" y="1756660"/>
              <a:ext cx="731520" cy="54864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766F54"/>
                </a:gs>
                <a:gs pos="100000">
                  <a:srgbClr val="4CC3F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72388F6-CD33-4049-90DC-46424E0A3DE4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722944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802" y="2296698"/>
            <a:ext cx="7315200" cy="181348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defRPr sz="6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Google Shape;219;p8">
            <a:extLst>
              <a:ext uri="{FF2B5EF4-FFF2-40B4-BE49-F238E27FC236}">
                <a16:creationId xmlns:a16="http://schemas.microsoft.com/office/drawing/2014/main" id="{86116D84-DF36-488E-B7DA-5AB1D2001CD2}"/>
              </a:ext>
            </a:extLst>
          </p:cNvPr>
          <p:cNvSpPr/>
          <p:nvPr userDrawn="1"/>
        </p:nvSpPr>
        <p:spPr>
          <a:xfrm>
            <a:off x="11252431" y="3217126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rgbClr val="766F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221;p8">
            <a:extLst>
              <a:ext uri="{FF2B5EF4-FFF2-40B4-BE49-F238E27FC236}">
                <a16:creationId xmlns:a16="http://schemas.microsoft.com/office/drawing/2014/main" id="{180DD504-9256-4052-B1D9-49CDE08B1D71}"/>
              </a:ext>
            </a:extLst>
          </p:cNvPr>
          <p:cNvSpPr/>
          <p:nvPr userDrawn="1"/>
        </p:nvSpPr>
        <p:spPr>
          <a:xfrm>
            <a:off x="1113712" y="2296698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rgbClr val="766F5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224;p8">
            <a:extLst>
              <a:ext uri="{FF2B5EF4-FFF2-40B4-BE49-F238E27FC236}">
                <a16:creationId xmlns:a16="http://schemas.microsoft.com/office/drawing/2014/main" id="{C2B6AF1D-1CA9-428D-AEC3-0AA72AB33369}"/>
              </a:ext>
            </a:extLst>
          </p:cNvPr>
          <p:cNvSpPr/>
          <p:nvPr userDrawn="1"/>
        </p:nvSpPr>
        <p:spPr>
          <a:xfrm>
            <a:off x="1108357" y="2733245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226;p8">
            <a:extLst>
              <a:ext uri="{FF2B5EF4-FFF2-40B4-BE49-F238E27FC236}">
                <a16:creationId xmlns:a16="http://schemas.microsoft.com/office/drawing/2014/main" id="{7857A637-5BF6-4CBF-8D84-2B0E3E227C78}"/>
              </a:ext>
            </a:extLst>
          </p:cNvPr>
          <p:cNvSpPr/>
          <p:nvPr userDrawn="1"/>
        </p:nvSpPr>
        <p:spPr>
          <a:xfrm>
            <a:off x="11026317" y="2291373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227;p8">
            <a:extLst>
              <a:ext uri="{FF2B5EF4-FFF2-40B4-BE49-F238E27FC236}">
                <a16:creationId xmlns:a16="http://schemas.microsoft.com/office/drawing/2014/main" id="{78E682E7-D844-4869-B37A-BD44BCB13F8F}"/>
              </a:ext>
            </a:extLst>
          </p:cNvPr>
          <p:cNvSpPr/>
          <p:nvPr userDrawn="1"/>
        </p:nvSpPr>
        <p:spPr>
          <a:xfrm>
            <a:off x="1519596" y="2499625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228;p8">
            <a:extLst>
              <a:ext uri="{FF2B5EF4-FFF2-40B4-BE49-F238E27FC236}">
                <a16:creationId xmlns:a16="http://schemas.microsoft.com/office/drawing/2014/main" id="{C2E41FB9-CF7A-48B8-BCB1-159AE63D1B41}"/>
              </a:ext>
            </a:extLst>
          </p:cNvPr>
          <p:cNvSpPr/>
          <p:nvPr userDrawn="1"/>
        </p:nvSpPr>
        <p:spPr>
          <a:xfrm>
            <a:off x="1978912" y="2556617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229;p8">
            <a:extLst>
              <a:ext uri="{FF2B5EF4-FFF2-40B4-BE49-F238E27FC236}">
                <a16:creationId xmlns:a16="http://schemas.microsoft.com/office/drawing/2014/main" id="{2AE8585B-3F48-4FF1-993A-4F01F11CDAEA}"/>
              </a:ext>
            </a:extLst>
          </p:cNvPr>
          <p:cNvSpPr/>
          <p:nvPr userDrawn="1"/>
        </p:nvSpPr>
        <p:spPr>
          <a:xfrm>
            <a:off x="10593717" y="3138773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230;p8">
            <a:extLst>
              <a:ext uri="{FF2B5EF4-FFF2-40B4-BE49-F238E27FC236}">
                <a16:creationId xmlns:a16="http://schemas.microsoft.com/office/drawing/2014/main" id="{74512173-73A4-451F-A30F-70BE9D9F1792}"/>
              </a:ext>
            </a:extLst>
          </p:cNvPr>
          <p:cNvSpPr/>
          <p:nvPr userDrawn="1"/>
        </p:nvSpPr>
        <p:spPr>
          <a:xfrm>
            <a:off x="10319558" y="3058686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rgbClr val="FEB7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231;p8">
            <a:extLst>
              <a:ext uri="{FF2B5EF4-FFF2-40B4-BE49-F238E27FC236}">
                <a16:creationId xmlns:a16="http://schemas.microsoft.com/office/drawing/2014/main" id="{F8AD3553-883E-4C45-A509-79EF102662BB}"/>
              </a:ext>
            </a:extLst>
          </p:cNvPr>
          <p:cNvSpPr/>
          <p:nvPr userDrawn="1"/>
        </p:nvSpPr>
        <p:spPr>
          <a:xfrm>
            <a:off x="10855432" y="2569093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232;p8">
            <a:extLst>
              <a:ext uri="{FF2B5EF4-FFF2-40B4-BE49-F238E27FC236}">
                <a16:creationId xmlns:a16="http://schemas.microsoft.com/office/drawing/2014/main" id="{810107B0-4F40-4BA6-B150-7964C7A4D328}"/>
              </a:ext>
            </a:extLst>
          </p:cNvPr>
          <p:cNvSpPr/>
          <p:nvPr userDrawn="1"/>
        </p:nvSpPr>
        <p:spPr>
          <a:xfrm>
            <a:off x="10629319" y="2700848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rgbClr val="B8C2A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233;p8">
            <a:extLst>
              <a:ext uri="{FF2B5EF4-FFF2-40B4-BE49-F238E27FC236}">
                <a16:creationId xmlns:a16="http://schemas.microsoft.com/office/drawing/2014/main" id="{AB219FD2-2491-4EF2-B2C2-5E29D7B19949}"/>
              </a:ext>
            </a:extLst>
          </p:cNvPr>
          <p:cNvSpPr/>
          <p:nvPr userDrawn="1"/>
        </p:nvSpPr>
        <p:spPr>
          <a:xfrm>
            <a:off x="10396116" y="2843253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rgbClr val="CFC1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234;p8">
            <a:extLst>
              <a:ext uri="{FF2B5EF4-FFF2-40B4-BE49-F238E27FC236}">
                <a16:creationId xmlns:a16="http://schemas.microsoft.com/office/drawing/2014/main" id="{A8493A42-2821-4C18-B407-8A1D802BA828}"/>
              </a:ext>
            </a:extLst>
          </p:cNvPr>
          <p:cNvSpPr/>
          <p:nvPr userDrawn="1"/>
        </p:nvSpPr>
        <p:spPr>
          <a:xfrm>
            <a:off x="1920155" y="2948261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236;p8">
            <a:extLst>
              <a:ext uri="{FF2B5EF4-FFF2-40B4-BE49-F238E27FC236}">
                <a16:creationId xmlns:a16="http://schemas.microsoft.com/office/drawing/2014/main" id="{F6A5B587-F0E1-4C36-ADC4-FE8CA422FF97}"/>
              </a:ext>
            </a:extLst>
          </p:cNvPr>
          <p:cNvSpPr/>
          <p:nvPr userDrawn="1"/>
        </p:nvSpPr>
        <p:spPr>
          <a:xfrm>
            <a:off x="878714" y="2427044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237;p8">
            <a:extLst>
              <a:ext uri="{FF2B5EF4-FFF2-40B4-BE49-F238E27FC236}">
                <a16:creationId xmlns:a16="http://schemas.microsoft.com/office/drawing/2014/main" id="{4AF2AF58-9A5B-4AC5-8FA6-F1A5C5AD947E}"/>
              </a:ext>
            </a:extLst>
          </p:cNvPr>
          <p:cNvSpPr/>
          <p:nvPr userDrawn="1"/>
        </p:nvSpPr>
        <p:spPr>
          <a:xfrm>
            <a:off x="807512" y="2619290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rgbClr val="7B77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D2273-FBD9-4395-B60A-185D0C8B7A0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D8623B-1F75-477F-A52A-23FC06E033F9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2073809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53979" y="228600"/>
            <a:ext cx="10746921" cy="774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3979" y="1500474"/>
            <a:ext cx="5303520" cy="466344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380" y="1500474"/>
            <a:ext cx="5303520" cy="466344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C30D66-2667-4491-A150-C88E7F303999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889CED-22F9-4CAE-8F48-80D63F2D10C0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432609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79" y="228600"/>
            <a:ext cx="10746921" cy="7749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53979" y="1176904"/>
            <a:ext cx="10746921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B5D6428-22EE-4CDE-A06E-FD5197787AE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5AE06-6C8E-4AB6-9547-96065C4C2B7F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62852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F7117B4-2780-471F-A66B-660163209403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24E36-FDA7-493C-A7AF-ED69B0FB8116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</p:spTree>
    <p:extLst>
      <p:ext uri="{BB962C8B-B14F-4D97-AF65-F5344CB8AC3E}">
        <p14:creationId xmlns:p14="http://schemas.microsoft.com/office/powerpoint/2010/main" val="3918044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DD55A2-7120-42BD-8E4A-91B7E044149D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574A00-33B5-4FD6-B2B6-E5436D1F338F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52000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905000"/>
            <a:ext cx="589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9050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F3C098-4DB6-4471-BA31-A52E4964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EDD9F6-B8E2-48DD-8CCE-436B8592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5C31-2E1C-4061-A6D3-AFB86EC83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33488E-1C9A-4B83-AA7E-A279BA55360C}"/>
              </a:ext>
            </a:extLst>
          </p:cNvPr>
          <p:cNvSpPr txBox="1"/>
          <p:nvPr userDrawn="1"/>
        </p:nvSpPr>
        <p:spPr>
          <a:xfrm>
            <a:off x="3949139" y="6475738"/>
            <a:ext cx="6959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Department of Computer Science – University of Zakho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0D667D-0AEE-488E-8FA8-4ED6C067CA06}"/>
              </a:ext>
            </a:extLst>
          </p:cNvPr>
          <p:cNvSpPr txBox="1"/>
          <p:nvPr userDrawn="1"/>
        </p:nvSpPr>
        <p:spPr>
          <a:xfrm>
            <a:off x="490121" y="6475738"/>
            <a:ext cx="2912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64427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2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5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12EC19-5997-43AB-9A92-061FFB2B840C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D1AD9F-062F-456C-B503-09B4018C049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80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753978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66210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979" y="1399026"/>
            <a:ext cx="10750633" cy="4620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1" y="6416256"/>
            <a:ext cx="3801978" cy="45289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3842075" y="6416256"/>
            <a:ext cx="7626741" cy="45289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11500900" y="6416256"/>
            <a:ext cx="691100" cy="4528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Placeholder 38"/>
          <p:cNvSpPr>
            <a:spLocks noGrp="1"/>
          </p:cNvSpPr>
          <p:nvPr>
            <p:ph type="title"/>
          </p:nvPr>
        </p:nvSpPr>
        <p:spPr>
          <a:xfrm>
            <a:off x="753979" y="228601"/>
            <a:ext cx="10746921" cy="844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11504612" y="6487402"/>
            <a:ext cx="687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11D5C9F-DCDD-47CD-BA3F-ADA670993C2C}" type="slidenum">
              <a:rPr lang="en-US" sz="1600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006674" y="2666467"/>
            <a:ext cx="5456191" cy="121623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dirty="0">
                <a:solidFill>
                  <a:schemeClr val="accent2"/>
                </a:solidFill>
              </a:rPr>
              <a:t>Searching Methods in Data Structures</a:t>
            </a:r>
            <a:endParaRPr lang="en-US" sz="8000" b="1" dirty="0">
              <a:solidFill>
                <a:schemeClr val="accent2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358604" y="0"/>
            <a:ext cx="2146941" cy="1712222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3134" y="194034"/>
            <a:ext cx="5330737" cy="177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hickThin">
                <a:solidFill>
                  <a:schemeClr val="accent2">
                    <a:lumMod val="50000"/>
                    <a:lumOff val="0"/>
                  </a:schemeClr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137160" tIns="91440" rIns="137160" bIns="91440" anchor="ctr" anchorCtr="0" upright="1">
            <a:noAutofit/>
          </a:bodyPr>
          <a:lstStyle/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Kurdistan Regional Government-Iraq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Ministry of Higher Education and Scientific Research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Duhok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Polytechnic University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Technical Collage of </a:t>
            </a:r>
            <a:r>
              <a:rPr lang="en-US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Zakho</a:t>
            </a:r>
            <a:endParaRPr lang="en-US" sz="12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Dept. of </a:t>
            </a:r>
            <a:r>
              <a:rPr lang="en-US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652" y="5792090"/>
            <a:ext cx="4300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Lecturers: </a:t>
            </a:r>
            <a:r>
              <a:rPr lang="en-US" dirty="0" err="1"/>
              <a:t>Sipan</a:t>
            </a:r>
            <a:r>
              <a:rPr lang="en-US" dirty="0"/>
              <a:t> M. Hameed </a:t>
            </a:r>
            <a:r>
              <a:rPr lang="en-US" dirty="0" smtClean="0"/>
              <a:t>&amp; Ahmed </a:t>
            </a:r>
            <a:r>
              <a:rPr lang="en-US" dirty="0"/>
              <a:t>Jamil</a:t>
            </a:r>
          </a:p>
        </p:txBody>
      </p:sp>
    </p:spTree>
    <p:extLst>
      <p:ext uri="{BB962C8B-B14F-4D97-AF65-F5344CB8AC3E}">
        <p14:creationId xmlns:p14="http://schemas.microsoft.com/office/powerpoint/2010/main" val="117455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F23CAE-ABAC-6A4A-B2C2-160E30229D74}"/>
              </a:ext>
            </a:extLst>
          </p:cNvPr>
          <p:cNvSpPr txBox="1"/>
          <p:nvPr/>
        </p:nvSpPr>
        <p:spPr>
          <a:xfrm>
            <a:off x="2220473" y="2753061"/>
            <a:ext cx="4229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accent2"/>
                </a:solidFill>
              </a:rPr>
              <a:t>mid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←  ⌊(</a:t>
            </a:r>
            <a:r>
              <a:rPr lang="en-US" sz="2200" i="1" dirty="0"/>
              <a:t>low</a:t>
            </a:r>
            <a:r>
              <a:rPr lang="en-US" sz="2200" dirty="0"/>
              <a:t> + </a:t>
            </a:r>
            <a:r>
              <a:rPr lang="en-US" sz="2200" i="1" dirty="0"/>
              <a:t>high</a:t>
            </a:r>
            <a:r>
              <a:rPr lang="en-US" sz="2200" dirty="0"/>
              <a:t>) / 2⌋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4DA771-BE9B-D44B-BF9D-CB8CABD92391}"/>
              </a:ext>
            </a:extLst>
          </p:cNvPr>
          <p:cNvSpPr txBox="1"/>
          <p:nvPr/>
        </p:nvSpPr>
        <p:spPr>
          <a:xfrm>
            <a:off x="2203978" y="3117968"/>
            <a:ext cx="6940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= k 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elem</a:t>
            </a:r>
            <a:r>
              <a:rPr lang="en-US" sz="2200" i="1" dirty="0"/>
              <a:t>(mid)</a:t>
            </a:r>
            <a:endParaRPr lang="en-US" sz="2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B02FFB-6A1C-3D4D-A0B0-EA7F1A7C73B8}"/>
              </a:ext>
            </a:extLst>
          </p:cNvPr>
          <p:cNvSpPr txBox="1"/>
          <p:nvPr/>
        </p:nvSpPr>
        <p:spPr>
          <a:xfrm>
            <a:off x="2220473" y="3490088"/>
            <a:ext cx="8586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 </a:t>
            </a:r>
            <a:r>
              <a:rPr lang="en-US" sz="2200" i="1" dirty="0"/>
              <a:t>key(mid) &lt;  k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mid + 1, high)</a:t>
            </a:r>
            <a:endParaRPr lang="en-US" sz="2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A969DB-FF59-AE49-8838-5207D90D04BC}"/>
              </a:ext>
            </a:extLst>
          </p:cNvPr>
          <p:cNvSpPr txBox="1"/>
          <p:nvPr/>
        </p:nvSpPr>
        <p:spPr>
          <a:xfrm>
            <a:off x="1708903" y="2022767"/>
            <a:ext cx="54585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Algorithm</a:t>
            </a:r>
            <a:r>
              <a:rPr lang="en-US" sz="2200" dirty="0"/>
              <a:t> </a:t>
            </a:r>
            <a:r>
              <a:rPr lang="en-US" sz="2200" dirty="0" err="1"/>
              <a:t>BinarySearch</a:t>
            </a:r>
            <a:r>
              <a:rPr lang="en-US" sz="2200" dirty="0"/>
              <a:t>(</a:t>
            </a:r>
            <a:r>
              <a:rPr lang="en-US" sz="2200" i="1" dirty="0"/>
              <a:t>S</a:t>
            </a:r>
            <a:r>
              <a:rPr lang="en-US" sz="2200" dirty="0"/>
              <a:t>, </a:t>
            </a:r>
            <a:r>
              <a:rPr lang="en-US" sz="2200" i="1" dirty="0"/>
              <a:t>k</a:t>
            </a:r>
            <a:r>
              <a:rPr lang="en-US" sz="2200" dirty="0"/>
              <a:t>, </a:t>
            </a:r>
            <a:r>
              <a:rPr lang="en-US" sz="2200" i="1" dirty="0"/>
              <a:t>low</a:t>
            </a:r>
            <a:r>
              <a:rPr lang="en-US" sz="2200" dirty="0"/>
              <a:t>, </a:t>
            </a:r>
            <a:r>
              <a:rPr lang="en-US" sz="2200" i="1" dirty="0"/>
              <a:t>high</a:t>
            </a:r>
            <a:r>
              <a:rPr lang="en-US" sz="2200" dirty="0"/>
              <a:t>):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93897C-0EBE-214A-9FD3-F6F34BAA4D90}"/>
              </a:ext>
            </a:extLst>
          </p:cNvPr>
          <p:cNvSpPr txBox="1"/>
          <p:nvPr/>
        </p:nvSpPr>
        <p:spPr>
          <a:xfrm>
            <a:off x="2224481" y="3855468"/>
            <a:ext cx="8598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&gt;  k  </a:t>
            </a:r>
            <a:r>
              <a:rPr lang="en-US" sz="2200" b="1" dirty="0"/>
              <a:t>then</a:t>
            </a:r>
            <a:r>
              <a:rPr lang="en-US" sz="2200" i="1" dirty="0"/>
              <a:t> </a:t>
            </a:r>
            <a:r>
              <a:rPr lang="en-US" sz="2200" b="1" dirty="0"/>
              <a:t>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low, mid -1)</a:t>
            </a:r>
            <a:endParaRPr lang="en-US" sz="2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3F85624-560A-234B-A041-1CF2633DFAE9}"/>
              </a:ext>
            </a:extLst>
          </p:cNvPr>
          <p:cNvSpPr txBox="1"/>
          <p:nvPr/>
        </p:nvSpPr>
        <p:spPr>
          <a:xfrm>
            <a:off x="2240974" y="2408594"/>
            <a:ext cx="6408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if</a:t>
            </a:r>
            <a:r>
              <a:rPr lang="en-US" sz="2200" i="1" dirty="0">
                <a:solidFill>
                  <a:srgbClr val="000000"/>
                </a:solidFill>
              </a:rPr>
              <a:t> low &gt; high   </a:t>
            </a:r>
            <a:r>
              <a:rPr lang="en-US" sz="2200" b="1" dirty="0">
                <a:solidFill>
                  <a:srgbClr val="000000"/>
                </a:solidFill>
              </a:rPr>
              <a:t>then</a:t>
            </a:r>
            <a:r>
              <a:rPr lang="en-US" sz="2200" i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00"/>
                </a:solidFill>
              </a:rPr>
              <a:t>return</a:t>
            </a:r>
            <a:r>
              <a:rPr lang="en-US" sz="2200" i="1" dirty="0">
                <a:solidFill>
                  <a:srgbClr val="000000"/>
                </a:solidFill>
              </a:rPr>
              <a:t>  NO_SUCH_KEY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C46FF4-F850-8A46-9982-09107D6CD434}"/>
              </a:ext>
            </a:extLst>
          </p:cNvPr>
          <p:cNvSpPr txBox="1"/>
          <p:nvPr/>
        </p:nvSpPr>
        <p:spPr>
          <a:xfrm>
            <a:off x="1708903" y="5137218"/>
            <a:ext cx="8099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Each</a:t>
            </a:r>
            <a:r>
              <a:rPr lang="en-US" dirty="0"/>
              <a:t> successive call to </a:t>
            </a:r>
            <a:r>
              <a:rPr lang="en-US" dirty="0" err="1"/>
              <a:t>BinarySearch</a:t>
            </a:r>
            <a:r>
              <a:rPr lang="en-US" dirty="0"/>
              <a:t> halves the input, so the running time is </a:t>
            </a:r>
            <a:r>
              <a:rPr lang="en-US" b="1" i="1" dirty="0"/>
              <a:t>O</a:t>
            </a:r>
            <a:r>
              <a:rPr lang="en-US" b="1" dirty="0"/>
              <a:t>(</a:t>
            </a:r>
            <a:r>
              <a:rPr lang="en-US" b="1" dirty="0" err="1"/>
              <a:t>log</a:t>
            </a:r>
            <a:r>
              <a:rPr lang="en-US" b="1" i="1" dirty="0" err="1"/>
              <a:t>n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862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CB4A-F8CD-4C88-8509-A835E603E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D08F6-ED58-4E28-8CD3-8FEA9BC43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Write the iterative</a:t>
            </a:r>
            <a:r>
              <a:rPr lang="en-US" dirty="0"/>
              <a:t> Implementation (Pseudocode) of binary search?</a:t>
            </a:r>
          </a:p>
        </p:txBody>
      </p:sp>
    </p:spTree>
    <p:extLst>
      <p:ext uri="{BB962C8B-B14F-4D97-AF65-F5344CB8AC3E}">
        <p14:creationId xmlns:p14="http://schemas.microsoft.com/office/powerpoint/2010/main" val="2113935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 Tree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504D"/>
                </a:solidFill>
              </a:rPr>
              <a:t>binary search tree </a:t>
            </a:r>
            <a:r>
              <a:rPr lang="en-US" dirty="0"/>
              <a:t>is a binary tree where each internal node stores a (key, element)-pair, and </a:t>
            </a:r>
          </a:p>
          <a:p>
            <a:pPr lvl="1"/>
            <a:r>
              <a:rPr lang="en-US" dirty="0"/>
              <a:t>each element in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left subtree is smaller </a:t>
            </a:r>
            <a:r>
              <a:rPr lang="en-US" dirty="0"/>
              <a:t>than the root</a:t>
            </a:r>
          </a:p>
          <a:p>
            <a:pPr lvl="1"/>
            <a:r>
              <a:rPr lang="en-US" dirty="0"/>
              <a:t>each element in the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right subtree is larger </a:t>
            </a:r>
            <a:r>
              <a:rPr lang="en-US" dirty="0"/>
              <a:t>than the root</a:t>
            </a:r>
          </a:p>
          <a:p>
            <a:pPr lvl="1"/>
            <a:r>
              <a:rPr lang="en-US" dirty="0"/>
              <a:t>the left and right </a:t>
            </a:r>
            <a:r>
              <a:rPr lang="en-US" dirty="0" err="1"/>
              <a:t>subtrees</a:t>
            </a:r>
            <a:r>
              <a:rPr lang="en-US" dirty="0"/>
              <a:t> are binary search trees</a:t>
            </a:r>
          </a:p>
          <a:p>
            <a:r>
              <a:rPr lang="en-US" dirty="0">
                <a:solidFill>
                  <a:srgbClr val="C00000"/>
                </a:solidFill>
              </a:rPr>
              <a:t>An inorder traversal visits items in ascending order.</a:t>
            </a:r>
          </a:p>
          <a:p>
            <a:endParaRPr lang="en-US" dirty="0"/>
          </a:p>
        </p:txBody>
      </p:sp>
      <p:sp>
        <p:nvSpPr>
          <p:cNvPr id="14" name="Oval 355">
            <a:extLst>
              <a:ext uri="{FF2B5EF4-FFF2-40B4-BE49-F238E27FC236}">
                <a16:creationId xmlns:a16="http://schemas.microsoft.com/office/drawing/2014/main" id="{5C521515-F41E-3F43-8A04-975211F17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8916" y="3831659"/>
            <a:ext cx="320675" cy="319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 dirty="0">
                <a:solidFill>
                  <a:schemeClr val="tx2"/>
                </a:solidFill>
                <a:latin typeface="Times New Roman" charset="0"/>
                <a:sym typeface="Symbol" charset="0"/>
              </a:rPr>
              <a:t>6</a:t>
            </a:r>
          </a:p>
        </p:txBody>
      </p:sp>
      <p:sp>
        <p:nvSpPr>
          <p:cNvPr id="16" name="Oval 356">
            <a:extLst>
              <a:ext uri="{FF2B5EF4-FFF2-40B4-BE49-F238E27FC236}">
                <a16:creationId xmlns:a16="http://schemas.microsoft.com/office/drawing/2014/main" id="{ABC98220-2959-8842-B1B8-3E3AC6B8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0204" y="4342835"/>
            <a:ext cx="319087" cy="3206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>
                <a:latin typeface="Times New Roman" charset="0"/>
                <a:sym typeface="Symbol" charset="0"/>
              </a:rPr>
              <a:t>9</a:t>
            </a:r>
          </a:p>
        </p:txBody>
      </p:sp>
      <p:sp>
        <p:nvSpPr>
          <p:cNvPr id="17" name="Oval 357">
            <a:extLst>
              <a:ext uri="{FF2B5EF4-FFF2-40B4-BE49-F238E27FC236}">
                <a16:creationId xmlns:a16="http://schemas.microsoft.com/office/drawing/2014/main" id="{A20BF7E7-0C5E-BF4C-99F1-E4A9BE0B5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6415" y="4342835"/>
            <a:ext cx="319088" cy="3206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>
                <a:solidFill>
                  <a:schemeClr val="tx2"/>
                </a:solidFill>
                <a:latin typeface="Times New Roman" charset="0"/>
                <a:sym typeface="Symbol" charset="0"/>
              </a:rPr>
              <a:t>2</a:t>
            </a:r>
          </a:p>
        </p:txBody>
      </p:sp>
      <p:sp>
        <p:nvSpPr>
          <p:cNvPr id="18" name="Oval 358">
            <a:extLst>
              <a:ext uri="{FF2B5EF4-FFF2-40B4-BE49-F238E27FC236}">
                <a16:creationId xmlns:a16="http://schemas.microsoft.com/office/drawing/2014/main" id="{96DBE5BE-8130-4540-ABD8-18AEE1A44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3791" y="4838135"/>
            <a:ext cx="320675" cy="3206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>
                <a:solidFill>
                  <a:schemeClr val="tx2"/>
                </a:solidFill>
                <a:latin typeface="Times New Roman" charset="0"/>
                <a:sym typeface="Symbol" charset="0"/>
              </a:rPr>
              <a:t>4</a:t>
            </a:r>
          </a:p>
        </p:txBody>
      </p:sp>
      <p:cxnSp>
        <p:nvCxnSpPr>
          <p:cNvPr id="22" name="AutoShape 362">
            <a:extLst>
              <a:ext uri="{FF2B5EF4-FFF2-40B4-BE49-F238E27FC236}">
                <a16:creationId xmlns:a16="http://schemas.microsoft.com/office/drawing/2014/main" id="{1EDDB44A-34D2-8C4F-ACDC-CC659041A2EF}"/>
              </a:ext>
            </a:extLst>
          </p:cNvPr>
          <p:cNvCxnSpPr>
            <a:cxnSpLocks noChangeShapeType="1"/>
            <a:stCxn id="14" idx="3"/>
            <a:endCxn id="17" idx="7"/>
          </p:cNvCxnSpPr>
          <p:nvPr/>
        </p:nvCxnSpPr>
        <p:spPr bwMode="auto">
          <a:xfrm flipH="1">
            <a:off x="8419466" y="4133284"/>
            <a:ext cx="727075" cy="228600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AutoShape 363">
            <a:extLst>
              <a:ext uri="{FF2B5EF4-FFF2-40B4-BE49-F238E27FC236}">
                <a16:creationId xmlns:a16="http://schemas.microsoft.com/office/drawing/2014/main" id="{545924C8-78B3-9B48-A5AA-3BB65A1D29C2}"/>
              </a:ext>
            </a:extLst>
          </p:cNvPr>
          <p:cNvCxnSpPr>
            <a:cxnSpLocks noChangeShapeType="1"/>
            <a:stCxn id="16" idx="1"/>
            <a:endCxn id="14" idx="5"/>
          </p:cNvCxnSpPr>
          <p:nvPr/>
        </p:nvCxnSpPr>
        <p:spPr bwMode="auto">
          <a:xfrm flipH="1" flipV="1">
            <a:off x="9371966" y="4133284"/>
            <a:ext cx="11842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AutoShape 365">
            <a:extLst>
              <a:ext uri="{FF2B5EF4-FFF2-40B4-BE49-F238E27FC236}">
                <a16:creationId xmlns:a16="http://schemas.microsoft.com/office/drawing/2014/main" id="{42ACDE68-A192-5D48-9B9F-E2D3E70357BC}"/>
              </a:ext>
            </a:extLst>
          </p:cNvPr>
          <p:cNvCxnSpPr>
            <a:cxnSpLocks noChangeShapeType="1"/>
            <a:stCxn id="35" idx="7"/>
            <a:endCxn id="16" idx="3"/>
          </p:cNvCxnSpPr>
          <p:nvPr/>
        </p:nvCxnSpPr>
        <p:spPr bwMode="auto">
          <a:xfrm flipV="1">
            <a:off x="10326054" y="4625409"/>
            <a:ext cx="230187" cy="2349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AutoShape 368">
            <a:extLst>
              <a:ext uri="{FF2B5EF4-FFF2-40B4-BE49-F238E27FC236}">
                <a16:creationId xmlns:a16="http://schemas.microsoft.com/office/drawing/2014/main" id="{9A462BCD-4A3C-F04A-95C2-2D1A186EB200}"/>
              </a:ext>
            </a:extLst>
          </p:cNvPr>
          <p:cNvCxnSpPr>
            <a:cxnSpLocks noChangeShapeType="1"/>
            <a:stCxn id="30" idx="7"/>
            <a:endCxn id="17" idx="3"/>
          </p:cNvCxnSpPr>
          <p:nvPr/>
        </p:nvCxnSpPr>
        <p:spPr bwMode="auto">
          <a:xfrm flipV="1">
            <a:off x="7832091" y="4644460"/>
            <a:ext cx="360363" cy="231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369">
            <a:extLst>
              <a:ext uri="{FF2B5EF4-FFF2-40B4-BE49-F238E27FC236}">
                <a16:creationId xmlns:a16="http://schemas.microsoft.com/office/drawing/2014/main" id="{02271EA8-05E5-E345-A270-21F9BBCD71E9}"/>
              </a:ext>
            </a:extLst>
          </p:cNvPr>
          <p:cNvCxnSpPr>
            <a:cxnSpLocks noChangeShapeType="1"/>
            <a:stCxn id="18" idx="1"/>
            <a:endCxn id="17" idx="5"/>
          </p:cNvCxnSpPr>
          <p:nvPr/>
        </p:nvCxnSpPr>
        <p:spPr bwMode="auto">
          <a:xfrm flipH="1" flipV="1">
            <a:off x="8419465" y="4644460"/>
            <a:ext cx="361950" cy="212725"/>
          </a:xfrm>
          <a:prstGeom prst="straightConnector1">
            <a:avLst/>
          </a:prstGeom>
          <a:noFill/>
          <a:ln w="19050" cmpd="sng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Oval 370">
            <a:extLst>
              <a:ext uri="{FF2B5EF4-FFF2-40B4-BE49-F238E27FC236}">
                <a16:creationId xmlns:a16="http://schemas.microsoft.com/office/drawing/2014/main" id="{F878340B-7F05-6949-9EF7-DF6CF13F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9040" y="4838135"/>
            <a:ext cx="319088" cy="3206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>
                <a:latin typeface="Times New Roman" charset="0"/>
                <a:sym typeface="Symbol" charset="0"/>
              </a:rPr>
              <a:t>1</a:t>
            </a:r>
          </a:p>
        </p:txBody>
      </p:sp>
      <p:sp>
        <p:nvSpPr>
          <p:cNvPr id="35" name="Oval 375">
            <a:extLst>
              <a:ext uri="{FF2B5EF4-FFF2-40B4-BE49-F238E27FC236}">
                <a16:creationId xmlns:a16="http://schemas.microsoft.com/office/drawing/2014/main" id="{119E1B9C-FE2D-0341-A97F-2FB07E602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3004" y="4822260"/>
            <a:ext cx="320675" cy="3206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0" tIns="0" rIns="0" anchor="ctr" anchorCtr="1"/>
          <a:lstStyle/>
          <a:p>
            <a:r>
              <a:rPr lang="en-US">
                <a:latin typeface="Times New Roman" charset="0"/>
                <a:sym typeface="Symbol" charset="0"/>
              </a:rPr>
              <a:t>8</a:t>
            </a:r>
          </a:p>
        </p:txBody>
      </p:sp>
      <p:sp>
        <p:nvSpPr>
          <p:cNvPr id="40" name="Isosceles Triangle 32">
            <a:extLst>
              <a:ext uri="{FF2B5EF4-FFF2-40B4-BE49-F238E27FC236}">
                <a16:creationId xmlns:a16="http://schemas.microsoft.com/office/drawing/2014/main" id="{BB888E5D-D3BA-2145-AA73-5AEA8508C4A6}"/>
              </a:ext>
            </a:extLst>
          </p:cNvPr>
          <p:cNvSpPr/>
          <p:nvPr/>
        </p:nvSpPr>
        <p:spPr>
          <a:xfrm>
            <a:off x="6980237" y="4053674"/>
            <a:ext cx="2498299" cy="1739937"/>
          </a:xfrm>
          <a:custGeom>
            <a:avLst/>
            <a:gdLst>
              <a:gd name="connsiteX0" fmla="*/ 0 w 2631513"/>
              <a:gd name="connsiteY0" fmla="*/ 1976528 h 1976528"/>
              <a:gd name="connsiteX1" fmla="*/ 1338914 w 2631513"/>
              <a:gd name="connsiteY1" fmla="*/ 0 h 1976528"/>
              <a:gd name="connsiteX2" fmla="*/ 2631513 w 2631513"/>
              <a:gd name="connsiteY2" fmla="*/ 1976528 h 1976528"/>
              <a:gd name="connsiteX3" fmla="*/ 0 w 2631513"/>
              <a:gd name="connsiteY3" fmla="*/ 1976528 h 1976528"/>
              <a:gd name="connsiteX0" fmla="*/ 0 w 2507180"/>
              <a:gd name="connsiteY0" fmla="*/ 1976528 h 1976528"/>
              <a:gd name="connsiteX1" fmla="*/ 1338914 w 2507180"/>
              <a:gd name="connsiteY1" fmla="*/ 0 h 1976528"/>
              <a:gd name="connsiteX2" fmla="*/ 2507180 w 2507180"/>
              <a:gd name="connsiteY2" fmla="*/ 1843320 h 1976528"/>
              <a:gd name="connsiteX3" fmla="*/ 0 w 2507180"/>
              <a:gd name="connsiteY3" fmla="*/ 1976528 h 1976528"/>
              <a:gd name="connsiteX0" fmla="*/ 0 w 2507180"/>
              <a:gd name="connsiteY0" fmla="*/ 1976528 h 1976528"/>
              <a:gd name="connsiteX1" fmla="*/ 1338914 w 2507180"/>
              <a:gd name="connsiteY1" fmla="*/ 0 h 1976528"/>
              <a:gd name="connsiteX2" fmla="*/ 2507180 w 2507180"/>
              <a:gd name="connsiteY2" fmla="*/ 1843320 h 1976528"/>
              <a:gd name="connsiteX3" fmla="*/ 0 w 2507180"/>
              <a:gd name="connsiteY3" fmla="*/ 1976528 h 1976528"/>
              <a:gd name="connsiteX0" fmla="*/ 0 w 2507180"/>
              <a:gd name="connsiteY0" fmla="*/ 1976528 h 1976528"/>
              <a:gd name="connsiteX1" fmla="*/ 1338914 w 2507180"/>
              <a:gd name="connsiteY1" fmla="*/ 0 h 1976528"/>
              <a:gd name="connsiteX2" fmla="*/ 2507180 w 2507180"/>
              <a:gd name="connsiteY2" fmla="*/ 1843320 h 1976528"/>
              <a:gd name="connsiteX3" fmla="*/ 0 w 2507180"/>
              <a:gd name="connsiteY3" fmla="*/ 1976528 h 1976528"/>
              <a:gd name="connsiteX0" fmla="*/ 0 w 2498299"/>
              <a:gd name="connsiteY0" fmla="*/ 1878842 h 1929498"/>
              <a:gd name="connsiteX1" fmla="*/ 1330033 w 2498299"/>
              <a:gd name="connsiteY1" fmla="*/ 0 h 1929498"/>
              <a:gd name="connsiteX2" fmla="*/ 2498299 w 2498299"/>
              <a:gd name="connsiteY2" fmla="*/ 1843320 h 1929498"/>
              <a:gd name="connsiteX3" fmla="*/ 0 w 2498299"/>
              <a:gd name="connsiteY3" fmla="*/ 1878842 h 1929498"/>
              <a:gd name="connsiteX0" fmla="*/ 0 w 2498299"/>
              <a:gd name="connsiteY0" fmla="*/ 1878842 h 1961951"/>
              <a:gd name="connsiteX1" fmla="*/ 1330033 w 2498299"/>
              <a:gd name="connsiteY1" fmla="*/ 0 h 1961951"/>
              <a:gd name="connsiteX2" fmla="*/ 2498299 w 2498299"/>
              <a:gd name="connsiteY2" fmla="*/ 1843320 h 1961951"/>
              <a:gd name="connsiteX3" fmla="*/ 0 w 2498299"/>
              <a:gd name="connsiteY3" fmla="*/ 1878842 h 1961951"/>
              <a:gd name="connsiteX0" fmla="*/ 0 w 2498299"/>
              <a:gd name="connsiteY0" fmla="*/ 1878842 h 1961951"/>
              <a:gd name="connsiteX1" fmla="*/ 1330033 w 2498299"/>
              <a:gd name="connsiteY1" fmla="*/ 0 h 1961951"/>
              <a:gd name="connsiteX2" fmla="*/ 2498299 w 2498299"/>
              <a:gd name="connsiteY2" fmla="*/ 1843320 h 1961951"/>
              <a:gd name="connsiteX3" fmla="*/ 0 w 2498299"/>
              <a:gd name="connsiteY3" fmla="*/ 1878842 h 1961951"/>
              <a:gd name="connsiteX0" fmla="*/ 0 w 2498299"/>
              <a:gd name="connsiteY0" fmla="*/ 1656828 h 1739937"/>
              <a:gd name="connsiteX1" fmla="*/ 1338914 w 2498299"/>
              <a:gd name="connsiteY1" fmla="*/ 0 h 1739937"/>
              <a:gd name="connsiteX2" fmla="*/ 2498299 w 2498299"/>
              <a:gd name="connsiteY2" fmla="*/ 1621306 h 1739937"/>
              <a:gd name="connsiteX3" fmla="*/ 0 w 2498299"/>
              <a:gd name="connsiteY3" fmla="*/ 1656828 h 1739937"/>
              <a:gd name="connsiteX0" fmla="*/ 0 w 2498299"/>
              <a:gd name="connsiteY0" fmla="*/ 1656828 h 1739937"/>
              <a:gd name="connsiteX1" fmla="*/ 1338914 w 2498299"/>
              <a:gd name="connsiteY1" fmla="*/ 0 h 1739937"/>
              <a:gd name="connsiteX2" fmla="*/ 2498299 w 2498299"/>
              <a:gd name="connsiteY2" fmla="*/ 1621306 h 1739937"/>
              <a:gd name="connsiteX3" fmla="*/ 0 w 2498299"/>
              <a:gd name="connsiteY3" fmla="*/ 1656828 h 1739937"/>
              <a:gd name="connsiteX0" fmla="*/ 0 w 2498299"/>
              <a:gd name="connsiteY0" fmla="*/ 1656828 h 1739937"/>
              <a:gd name="connsiteX1" fmla="*/ 1338914 w 2498299"/>
              <a:gd name="connsiteY1" fmla="*/ 0 h 1739937"/>
              <a:gd name="connsiteX2" fmla="*/ 2498299 w 2498299"/>
              <a:gd name="connsiteY2" fmla="*/ 1621306 h 1739937"/>
              <a:gd name="connsiteX3" fmla="*/ 0 w 2498299"/>
              <a:gd name="connsiteY3" fmla="*/ 1656828 h 1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8299" h="1739937">
                <a:moveTo>
                  <a:pt x="0" y="1656828"/>
                </a:moveTo>
                <a:cubicBezTo>
                  <a:pt x="381177" y="941741"/>
                  <a:pt x="717952" y="466431"/>
                  <a:pt x="1338914" y="0"/>
                </a:cubicBezTo>
                <a:cubicBezTo>
                  <a:pt x="1977002" y="481232"/>
                  <a:pt x="2295376" y="926941"/>
                  <a:pt x="2498299" y="1621306"/>
                </a:cubicBezTo>
                <a:cubicBezTo>
                  <a:pt x="1644811" y="1816678"/>
                  <a:pt x="826847" y="1727872"/>
                  <a:pt x="0" y="1656828"/>
                </a:cubicBezTo>
                <a:close/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33">
            <a:extLst>
              <a:ext uri="{FF2B5EF4-FFF2-40B4-BE49-F238E27FC236}">
                <a16:creationId xmlns:a16="http://schemas.microsoft.com/office/drawing/2014/main" id="{279209A8-7995-0444-B5D2-05C2CADC6248}"/>
              </a:ext>
            </a:extLst>
          </p:cNvPr>
          <p:cNvSpPr/>
          <p:nvPr/>
        </p:nvSpPr>
        <p:spPr>
          <a:xfrm>
            <a:off x="9612872" y="4089692"/>
            <a:ext cx="2114881" cy="1666542"/>
          </a:xfrm>
          <a:custGeom>
            <a:avLst/>
            <a:gdLst>
              <a:gd name="connsiteX0" fmla="*/ 0 w 2701021"/>
              <a:gd name="connsiteY0" fmla="*/ 1844109 h 1844109"/>
              <a:gd name="connsiteX1" fmla="*/ 1374279 w 2701021"/>
              <a:gd name="connsiteY1" fmla="*/ 0 h 1844109"/>
              <a:gd name="connsiteX2" fmla="*/ 2701021 w 2701021"/>
              <a:gd name="connsiteY2" fmla="*/ 1844109 h 1844109"/>
              <a:gd name="connsiteX3" fmla="*/ 0 w 2701021"/>
              <a:gd name="connsiteY3" fmla="*/ 1844109 h 1844109"/>
              <a:gd name="connsiteX0" fmla="*/ 0 w 2558926"/>
              <a:gd name="connsiteY0" fmla="*/ 1799707 h 1844109"/>
              <a:gd name="connsiteX1" fmla="*/ 1232184 w 2558926"/>
              <a:gd name="connsiteY1" fmla="*/ 0 h 1844109"/>
              <a:gd name="connsiteX2" fmla="*/ 2558926 w 2558926"/>
              <a:gd name="connsiteY2" fmla="*/ 1844109 h 1844109"/>
              <a:gd name="connsiteX3" fmla="*/ 0 w 2558926"/>
              <a:gd name="connsiteY3" fmla="*/ 1799707 h 1844109"/>
              <a:gd name="connsiteX0" fmla="*/ 0 w 2558926"/>
              <a:gd name="connsiteY0" fmla="*/ 1799707 h 1844109"/>
              <a:gd name="connsiteX1" fmla="*/ 1232184 w 2558926"/>
              <a:gd name="connsiteY1" fmla="*/ 0 h 1844109"/>
              <a:gd name="connsiteX2" fmla="*/ 2558926 w 2558926"/>
              <a:gd name="connsiteY2" fmla="*/ 1844109 h 1844109"/>
              <a:gd name="connsiteX3" fmla="*/ 0 w 2558926"/>
              <a:gd name="connsiteY3" fmla="*/ 1799707 h 1844109"/>
              <a:gd name="connsiteX0" fmla="*/ 0 w 2558926"/>
              <a:gd name="connsiteY0" fmla="*/ 1799707 h 1878882"/>
              <a:gd name="connsiteX1" fmla="*/ 1232184 w 2558926"/>
              <a:gd name="connsiteY1" fmla="*/ 0 h 1878882"/>
              <a:gd name="connsiteX2" fmla="*/ 2558926 w 2558926"/>
              <a:gd name="connsiteY2" fmla="*/ 1844109 h 1878882"/>
              <a:gd name="connsiteX3" fmla="*/ 0 w 2558926"/>
              <a:gd name="connsiteY3" fmla="*/ 1799707 h 1878882"/>
              <a:gd name="connsiteX0" fmla="*/ 0 w 2114881"/>
              <a:gd name="connsiteY0" fmla="*/ 1799707 h 1870795"/>
              <a:gd name="connsiteX1" fmla="*/ 1232184 w 2114881"/>
              <a:gd name="connsiteY1" fmla="*/ 0 h 1870795"/>
              <a:gd name="connsiteX2" fmla="*/ 2114881 w 2114881"/>
              <a:gd name="connsiteY2" fmla="*/ 1817468 h 1870795"/>
              <a:gd name="connsiteX3" fmla="*/ 0 w 2114881"/>
              <a:gd name="connsiteY3" fmla="*/ 1799707 h 1870795"/>
              <a:gd name="connsiteX0" fmla="*/ 0 w 2114881"/>
              <a:gd name="connsiteY0" fmla="*/ 1799707 h 1870795"/>
              <a:gd name="connsiteX1" fmla="*/ 1232184 w 2114881"/>
              <a:gd name="connsiteY1" fmla="*/ 0 h 1870795"/>
              <a:gd name="connsiteX2" fmla="*/ 2114881 w 2114881"/>
              <a:gd name="connsiteY2" fmla="*/ 1817468 h 1870795"/>
              <a:gd name="connsiteX3" fmla="*/ 0 w 2114881"/>
              <a:gd name="connsiteY3" fmla="*/ 1799707 h 1870795"/>
              <a:gd name="connsiteX0" fmla="*/ 0 w 2114881"/>
              <a:gd name="connsiteY0" fmla="*/ 1595454 h 1666542"/>
              <a:gd name="connsiteX1" fmla="*/ 1107852 w 2114881"/>
              <a:gd name="connsiteY1" fmla="*/ 0 h 1666542"/>
              <a:gd name="connsiteX2" fmla="*/ 2114881 w 2114881"/>
              <a:gd name="connsiteY2" fmla="*/ 1613215 h 1666542"/>
              <a:gd name="connsiteX3" fmla="*/ 0 w 2114881"/>
              <a:gd name="connsiteY3" fmla="*/ 1595454 h 1666542"/>
              <a:gd name="connsiteX0" fmla="*/ 0 w 2114881"/>
              <a:gd name="connsiteY0" fmla="*/ 1595454 h 1666542"/>
              <a:gd name="connsiteX1" fmla="*/ 1107852 w 2114881"/>
              <a:gd name="connsiteY1" fmla="*/ 0 h 1666542"/>
              <a:gd name="connsiteX2" fmla="*/ 2114881 w 2114881"/>
              <a:gd name="connsiteY2" fmla="*/ 1613215 h 1666542"/>
              <a:gd name="connsiteX3" fmla="*/ 0 w 2114881"/>
              <a:gd name="connsiteY3" fmla="*/ 1595454 h 1666542"/>
              <a:gd name="connsiteX0" fmla="*/ 0 w 2114881"/>
              <a:gd name="connsiteY0" fmla="*/ 1595454 h 1666542"/>
              <a:gd name="connsiteX1" fmla="*/ 1107852 w 2114881"/>
              <a:gd name="connsiteY1" fmla="*/ 0 h 1666542"/>
              <a:gd name="connsiteX2" fmla="*/ 2114881 w 2114881"/>
              <a:gd name="connsiteY2" fmla="*/ 1613215 h 1666542"/>
              <a:gd name="connsiteX3" fmla="*/ 0 w 2114881"/>
              <a:gd name="connsiteY3" fmla="*/ 1595454 h 1666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4881" h="1666542">
                <a:moveTo>
                  <a:pt x="0" y="1595454"/>
                </a:moveTo>
                <a:cubicBezTo>
                  <a:pt x="286396" y="862344"/>
                  <a:pt x="563911" y="431171"/>
                  <a:pt x="1107852" y="0"/>
                </a:cubicBezTo>
                <a:cubicBezTo>
                  <a:pt x="1650750" y="481496"/>
                  <a:pt x="1918339" y="962989"/>
                  <a:pt x="2114881" y="1613215"/>
                </a:cubicBezTo>
                <a:cubicBezTo>
                  <a:pt x="1261906" y="1598414"/>
                  <a:pt x="861856" y="1752343"/>
                  <a:pt x="0" y="1595454"/>
                </a:cubicBezTo>
                <a:close/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17E8084-61DF-C645-B53C-F3AC58EC42D9}"/>
              </a:ext>
            </a:extLst>
          </p:cNvPr>
          <p:cNvSpPr txBox="1"/>
          <p:nvPr/>
        </p:nvSpPr>
        <p:spPr>
          <a:xfrm>
            <a:off x="7424897" y="5891520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less than 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1EEC49-2BD5-C94A-B6EB-BE8AC600D522}"/>
              </a:ext>
            </a:extLst>
          </p:cNvPr>
          <p:cNvSpPr txBox="1"/>
          <p:nvPr/>
        </p:nvSpPr>
        <p:spPr>
          <a:xfrm>
            <a:off x="9964103" y="5799826"/>
            <a:ext cx="1606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986D3"/>
                </a:solidFill>
              </a:rPr>
              <a:t>larger than 6</a:t>
            </a:r>
          </a:p>
        </p:txBody>
      </p:sp>
    </p:spTree>
    <p:extLst>
      <p:ext uri="{BB962C8B-B14F-4D97-AF65-F5344CB8AC3E}">
        <p14:creationId xmlns:p14="http://schemas.microsoft.com/office/powerpoint/2010/main" val="2914178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Insert(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i="1" dirty="0">
                <a:solidFill>
                  <a:srgbClr val="C00000"/>
                </a:solidFill>
              </a:rPr>
              <a:t>v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find a free spot in the tree and add a node which stores that item (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v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Strategy </a:t>
            </a:r>
          </a:p>
          <a:p>
            <a:pPr lvl="1"/>
            <a:r>
              <a:rPr lang="en-US" dirty="0"/>
              <a:t>start at root </a:t>
            </a:r>
            <a:r>
              <a:rPr lang="en-US" i="1" dirty="0"/>
              <a:t>r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 &lt; key(</a:t>
            </a:r>
            <a:r>
              <a:rPr lang="en-US" i="1" dirty="0"/>
              <a:t>r</a:t>
            </a:r>
            <a:r>
              <a:rPr lang="en-US" dirty="0"/>
              <a:t>), continue in left subtree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 &gt; key(</a:t>
            </a:r>
            <a:r>
              <a:rPr lang="en-US" i="1" dirty="0"/>
              <a:t>r</a:t>
            </a:r>
            <a:r>
              <a:rPr lang="en-US" dirty="0"/>
              <a:t>), continue in right subtree</a:t>
            </a:r>
          </a:p>
          <a:p>
            <a:pPr lvl="1"/>
            <a:endParaRPr lang="en-US" dirty="0"/>
          </a:p>
          <a:p>
            <a:r>
              <a:rPr lang="en-US" dirty="0"/>
              <a:t>Runtime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i="1" dirty="0"/>
              <a:t>h</a:t>
            </a:r>
            <a:r>
              <a:rPr lang="en-US" dirty="0"/>
              <a:t>), where </a:t>
            </a:r>
            <a:r>
              <a:rPr lang="en-US" b="1" i="1" dirty="0"/>
              <a:t>h</a:t>
            </a:r>
            <a:r>
              <a:rPr lang="en-US" dirty="0"/>
              <a:t> is the height of the tree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9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20.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680551" y="2251640"/>
            <a:ext cx="54431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05828" y="182075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22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417379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680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20,19.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680550" y="2251640"/>
            <a:ext cx="68354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5828" y="182075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80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417379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69087" y="2470223"/>
            <a:ext cx="516669" cy="51363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27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 19.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680551" y="2251640"/>
            <a:ext cx="606692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1105" y="1684994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18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287243" y="1900437"/>
            <a:ext cx="488448" cy="351202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" idx="5"/>
            <a:endCxn id="16" idx="1"/>
          </p:cNvCxnSpPr>
          <p:nvPr/>
        </p:nvCxnSpPr>
        <p:spPr>
          <a:xfrm>
            <a:off x="6198395" y="2659953"/>
            <a:ext cx="323939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31958" y="2448835"/>
            <a:ext cx="506787" cy="38405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423683" y="2940044"/>
            <a:ext cx="673631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2387885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 19.</a:t>
            </a:r>
          </a:p>
        </p:txBody>
      </p:sp>
      <p:sp>
        <p:nvSpPr>
          <p:cNvPr id="6" name="Oval 5"/>
          <p:cNvSpPr/>
          <p:nvPr/>
        </p:nvSpPr>
        <p:spPr>
          <a:xfrm>
            <a:off x="5680550" y="2251640"/>
            <a:ext cx="66063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5827" y="1820752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9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379281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6" idx="3"/>
          </p:cNvCxnSpPr>
          <p:nvPr/>
        </p:nvCxnSpPr>
        <p:spPr>
          <a:xfrm flipH="1">
            <a:off x="5396651" y="2659953"/>
            <a:ext cx="3806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" idx="5"/>
            <a:endCxn id="16" idx="1"/>
          </p:cNvCxnSpPr>
          <p:nvPr/>
        </p:nvCxnSpPr>
        <p:spPr>
          <a:xfrm>
            <a:off x="6244436" y="2659953"/>
            <a:ext cx="277898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31958" y="2448835"/>
            <a:ext cx="506787" cy="38405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423683" y="2940044"/>
            <a:ext cx="673631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sp>
        <p:nvSpPr>
          <p:cNvPr id="19" name="Oval 18"/>
          <p:cNvSpPr/>
          <p:nvPr/>
        </p:nvSpPr>
        <p:spPr>
          <a:xfrm>
            <a:off x="4994434" y="2923662"/>
            <a:ext cx="67363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304804" y="3156327"/>
            <a:ext cx="506787" cy="38405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70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 19.</a:t>
            </a:r>
          </a:p>
        </p:txBody>
      </p:sp>
      <p:sp>
        <p:nvSpPr>
          <p:cNvPr id="6" name="Oval 5"/>
          <p:cNvSpPr/>
          <p:nvPr/>
        </p:nvSpPr>
        <p:spPr>
          <a:xfrm>
            <a:off x="5680551" y="2251640"/>
            <a:ext cx="660632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5828" y="182075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90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379281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6" idx="3"/>
          </p:cNvCxnSpPr>
          <p:nvPr/>
        </p:nvCxnSpPr>
        <p:spPr>
          <a:xfrm flipH="1">
            <a:off x="5396652" y="2659953"/>
            <a:ext cx="3806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" idx="5"/>
            <a:endCxn id="16" idx="1"/>
          </p:cNvCxnSpPr>
          <p:nvPr/>
        </p:nvCxnSpPr>
        <p:spPr>
          <a:xfrm>
            <a:off x="6244436" y="2659953"/>
            <a:ext cx="277898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03398" y="2448835"/>
            <a:ext cx="464597" cy="38405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423683" y="2940044"/>
            <a:ext cx="673632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sp>
        <p:nvSpPr>
          <p:cNvPr id="19" name="Oval 18"/>
          <p:cNvSpPr/>
          <p:nvPr/>
        </p:nvSpPr>
        <p:spPr>
          <a:xfrm>
            <a:off x="4994433" y="2923662"/>
            <a:ext cx="582278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9" name="Straight Connector 8"/>
          <p:cNvCxnSpPr>
            <a:cxnSpLocks/>
            <a:stCxn id="19" idx="3"/>
          </p:cNvCxnSpPr>
          <p:nvPr/>
        </p:nvCxnSpPr>
        <p:spPr>
          <a:xfrm flipH="1">
            <a:off x="4659826" y="3331975"/>
            <a:ext cx="419880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219507" y="3651333"/>
            <a:ext cx="54864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111514" y="3077778"/>
            <a:ext cx="464597" cy="38405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6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D63D5-A9DE-4D74-B6B4-969AB87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Search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39B26-6867-4D7A-BD14-2A2615C20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Searching?</a:t>
            </a:r>
          </a:p>
          <a:p>
            <a:pPr lvl="1"/>
            <a:r>
              <a:rPr lang="en-US" dirty="0"/>
              <a:t>Searching is the process of finding a given value position in a list of values.</a:t>
            </a:r>
          </a:p>
          <a:p>
            <a:pPr lvl="1"/>
            <a:r>
              <a:rPr lang="en-US" dirty="0"/>
              <a:t>It decides whether a search key is present in the data or not.</a:t>
            </a:r>
          </a:p>
          <a:p>
            <a:pPr lvl="1"/>
            <a:endParaRPr lang="en-US" dirty="0"/>
          </a:p>
          <a:p>
            <a:r>
              <a:rPr lang="en-US" b="1" dirty="0"/>
              <a:t>To search an element in a given array, it can be done in following ways:</a:t>
            </a:r>
          </a:p>
          <a:p>
            <a:pPr lvl="1"/>
            <a:r>
              <a:rPr lang="en-US" dirty="0"/>
              <a:t>(Linear) Sequential Search</a:t>
            </a:r>
          </a:p>
          <a:p>
            <a:pPr lvl="1"/>
            <a:r>
              <a:rPr lang="en-US" dirty="0"/>
              <a:t>Binary Search</a:t>
            </a:r>
          </a:p>
          <a:p>
            <a:r>
              <a:rPr lang="en-US" b="1" dirty="0"/>
              <a:t>To search an element in a binary tree we can use:</a:t>
            </a:r>
          </a:p>
          <a:p>
            <a:pPr lvl="1"/>
            <a:r>
              <a:rPr lang="en-US" dirty="0"/>
              <a:t>Binary Search Tree (It is a sorted binary tree)</a:t>
            </a:r>
          </a:p>
        </p:txBody>
      </p:sp>
    </p:spTree>
    <p:extLst>
      <p:ext uri="{BB962C8B-B14F-4D97-AF65-F5344CB8AC3E}">
        <p14:creationId xmlns:p14="http://schemas.microsoft.com/office/powerpoint/2010/main" val="1133867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 19.</a:t>
            </a:r>
          </a:p>
        </p:txBody>
      </p:sp>
      <p:sp>
        <p:nvSpPr>
          <p:cNvPr id="6" name="Oval 5"/>
          <p:cNvSpPr/>
          <p:nvPr/>
        </p:nvSpPr>
        <p:spPr>
          <a:xfrm>
            <a:off x="5680551" y="2251640"/>
            <a:ext cx="69873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5828" y="182075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20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379281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  <a:stCxn id="6" idx="3"/>
          </p:cNvCxnSpPr>
          <p:nvPr/>
        </p:nvCxnSpPr>
        <p:spPr>
          <a:xfrm flipH="1">
            <a:off x="5396652" y="2659953"/>
            <a:ext cx="38622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" idx="5"/>
            <a:endCxn id="16" idx="1"/>
          </p:cNvCxnSpPr>
          <p:nvPr/>
        </p:nvCxnSpPr>
        <p:spPr>
          <a:xfrm>
            <a:off x="6276954" y="2659953"/>
            <a:ext cx="248282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07577" y="2506790"/>
            <a:ext cx="402217" cy="294266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423683" y="2940044"/>
            <a:ext cx="693449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18" name="Straight Connector 17"/>
          <p:cNvCxnSpPr>
            <a:cxnSpLocks/>
            <a:stCxn id="16" idx="5"/>
          </p:cNvCxnSpPr>
          <p:nvPr/>
        </p:nvCxnSpPr>
        <p:spPr>
          <a:xfrm>
            <a:off x="7015579" y="3348357"/>
            <a:ext cx="22383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994433" y="2923662"/>
            <a:ext cx="698729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9" name="Straight Connector 8"/>
          <p:cNvCxnSpPr>
            <a:cxnSpLocks/>
            <a:stCxn id="19" idx="3"/>
          </p:cNvCxnSpPr>
          <p:nvPr/>
        </p:nvCxnSpPr>
        <p:spPr>
          <a:xfrm flipH="1">
            <a:off x="4659825" y="3331975"/>
            <a:ext cx="436934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219507" y="3651333"/>
            <a:ext cx="54431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768318" y="3217796"/>
            <a:ext cx="165404" cy="348758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036787" y="3581277"/>
            <a:ext cx="669688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220636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 19.</a:t>
            </a:r>
          </a:p>
        </p:txBody>
      </p:sp>
      <p:sp>
        <p:nvSpPr>
          <p:cNvPr id="6" name="Oval 5"/>
          <p:cNvSpPr/>
          <p:nvPr/>
        </p:nvSpPr>
        <p:spPr>
          <a:xfrm>
            <a:off x="5680550" y="2251640"/>
            <a:ext cx="60669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cxnSp>
        <p:nvCxnSpPr>
          <p:cNvPr id="26" name="Straight Connector 25"/>
          <p:cNvCxnSpPr>
            <a:cxnSpLocks/>
            <a:stCxn id="6" idx="3"/>
          </p:cNvCxnSpPr>
          <p:nvPr/>
        </p:nvCxnSpPr>
        <p:spPr>
          <a:xfrm flipH="1">
            <a:off x="5396652" y="2659953"/>
            <a:ext cx="3727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  <a:stCxn id="6" idx="5"/>
            <a:endCxn id="16" idx="1"/>
          </p:cNvCxnSpPr>
          <p:nvPr/>
        </p:nvCxnSpPr>
        <p:spPr>
          <a:xfrm>
            <a:off x="6198395" y="2659953"/>
            <a:ext cx="315075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423683" y="2940044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18" name="Straight Connector 17"/>
          <p:cNvCxnSpPr>
            <a:cxnSpLocks/>
            <a:stCxn id="16" idx="5"/>
          </p:cNvCxnSpPr>
          <p:nvPr/>
        </p:nvCxnSpPr>
        <p:spPr>
          <a:xfrm>
            <a:off x="6946999" y="3348357"/>
            <a:ext cx="29241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963123" y="2923662"/>
            <a:ext cx="579951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9" name="Straight Connector 8"/>
          <p:cNvCxnSpPr>
            <a:cxnSpLocks/>
            <a:stCxn id="19" idx="3"/>
          </p:cNvCxnSpPr>
          <p:nvPr/>
        </p:nvCxnSpPr>
        <p:spPr>
          <a:xfrm flipH="1">
            <a:off x="4659825" y="3331975"/>
            <a:ext cx="388230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  <a:stCxn id="19" idx="5"/>
          </p:cNvCxnSpPr>
          <p:nvPr/>
        </p:nvCxnSpPr>
        <p:spPr>
          <a:xfrm>
            <a:off x="5458142" y="3331975"/>
            <a:ext cx="222698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219507" y="3651333"/>
            <a:ext cx="54864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sp>
        <p:nvSpPr>
          <p:cNvPr id="27" name="Oval 26"/>
          <p:cNvSpPr/>
          <p:nvPr/>
        </p:nvSpPr>
        <p:spPr>
          <a:xfrm>
            <a:off x="7036786" y="3581277"/>
            <a:ext cx="73846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  <p:sp>
        <p:nvSpPr>
          <p:cNvPr id="36" name="Oval 35"/>
          <p:cNvSpPr/>
          <p:nvPr/>
        </p:nvSpPr>
        <p:spPr>
          <a:xfrm>
            <a:off x="5361918" y="3610131"/>
            <a:ext cx="641136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6720BE-E1B8-4DAF-8337-35C462A840C4}"/>
              </a:ext>
            </a:extLst>
          </p:cNvPr>
          <p:cNvSpPr txBox="1"/>
          <p:nvPr/>
        </p:nvSpPr>
        <p:spPr>
          <a:xfrm>
            <a:off x="6905828" y="1820752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19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A6F0164-F198-4A05-B666-BC6D012286E1}"/>
              </a:ext>
            </a:extLst>
          </p:cNvPr>
          <p:cNvCxnSpPr/>
          <p:nvPr/>
        </p:nvCxnSpPr>
        <p:spPr>
          <a:xfrm flipH="1">
            <a:off x="6379281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949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Insert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Insert the numbers 22, 80, 18, 9, 90, 20, 19.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686923-E57B-4969-9D33-BA5AE07FB460}"/>
              </a:ext>
            </a:extLst>
          </p:cNvPr>
          <p:cNvGrpSpPr/>
          <p:nvPr/>
        </p:nvGrpSpPr>
        <p:grpSpPr>
          <a:xfrm>
            <a:off x="4219507" y="2251640"/>
            <a:ext cx="3555742" cy="2632892"/>
            <a:chOff x="4219507" y="2251640"/>
            <a:chExt cx="3555742" cy="2632892"/>
          </a:xfrm>
        </p:grpSpPr>
        <p:sp>
          <p:nvSpPr>
            <p:cNvPr id="6" name="Oval 5"/>
            <p:cNvSpPr/>
            <p:nvPr/>
          </p:nvSpPr>
          <p:spPr>
            <a:xfrm>
              <a:off x="5680550" y="2251640"/>
              <a:ext cx="60669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22</a:t>
              </a:r>
            </a:p>
          </p:txBody>
        </p:sp>
        <p:cxnSp>
          <p:nvCxnSpPr>
            <p:cNvPr id="26" name="Straight Connector 25"/>
            <p:cNvCxnSpPr>
              <a:cxnSpLocks/>
              <a:stCxn id="6" idx="3"/>
            </p:cNvCxnSpPr>
            <p:nvPr/>
          </p:nvCxnSpPr>
          <p:spPr>
            <a:xfrm flipH="1">
              <a:off x="5396652" y="2659953"/>
              <a:ext cx="372746" cy="32390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  <a:stCxn id="6" idx="5"/>
              <a:endCxn id="16" idx="1"/>
            </p:cNvCxnSpPr>
            <p:nvPr/>
          </p:nvCxnSpPr>
          <p:spPr>
            <a:xfrm>
              <a:off x="6198395" y="2659953"/>
              <a:ext cx="315075" cy="3501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423683" y="2940044"/>
              <a:ext cx="61310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80</a:t>
              </a:r>
            </a:p>
          </p:txBody>
        </p:sp>
        <p:cxnSp>
          <p:nvCxnSpPr>
            <p:cNvPr id="18" name="Straight Connector 17"/>
            <p:cNvCxnSpPr>
              <a:cxnSpLocks/>
              <a:stCxn id="16" idx="5"/>
            </p:cNvCxnSpPr>
            <p:nvPr/>
          </p:nvCxnSpPr>
          <p:spPr>
            <a:xfrm>
              <a:off x="6946999" y="3348357"/>
              <a:ext cx="292411" cy="30297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4963123" y="2923662"/>
              <a:ext cx="579951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18</a:t>
              </a:r>
            </a:p>
          </p:txBody>
        </p:sp>
        <p:cxnSp>
          <p:nvCxnSpPr>
            <p:cNvPr id="9" name="Straight Connector 8"/>
            <p:cNvCxnSpPr>
              <a:cxnSpLocks/>
              <a:stCxn id="19" idx="3"/>
            </p:cNvCxnSpPr>
            <p:nvPr/>
          </p:nvCxnSpPr>
          <p:spPr>
            <a:xfrm flipH="1">
              <a:off x="4659825" y="3331975"/>
              <a:ext cx="388230" cy="3651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  <a:stCxn id="19" idx="5"/>
            </p:cNvCxnSpPr>
            <p:nvPr/>
          </p:nvCxnSpPr>
          <p:spPr>
            <a:xfrm>
              <a:off x="5458142" y="3331975"/>
              <a:ext cx="222698" cy="3651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4219507" y="3651333"/>
              <a:ext cx="548640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9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7036786" y="3581277"/>
              <a:ext cx="73846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90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361918" y="3610131"/>
              <a:ext cx="641136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20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053F030-1F81-4572-88B8-14AFDFB70CAF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 flipH="1">
              <a:off x="5183083" y="4014827"/>
              <a:ext cx="289976" cy="39133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4DDFE28-5B7D-4A25-837D-F96FACA76A49}"/>
                </a:ext>
              </a:extLst>
            </p:cNvPr>
            <p:cNvSpPr/>
            <p:nvPr/>
          </p:nvSpPr>
          <p:spPr>
            <a:xfrm>
              <a:off x="4893107" y="4406163"/>
              <a:ext cx="579951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6143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– Search (Find)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node with key </a:t>
            </a:r>
            <a:r>
              <a:rPr lang="en-US" i="1" dirty="0"/>
              <a:t>k</a:t>
            </a:r>
            <a:endParaRPr lang="en-US" dirty="0"/>
          </a:p>
          <a:p>
            <a:endParaRPr lang="en-US" dirty="0"/>
          </a:p>
          <a:p>
            <a:r>
              <a:rPr lang="en-US" dirty="0"/>
              <a:t>Strategy</a:t>
            </a:r>
          </a:p>
          <a:p>
            <a:pPr lvl="1"/>
            <a:r>
              <a:rPr lang="en-US" dirty="0"/>
              <a:t>start at root </a:t>
            </a:r>
            <a:r>
              <a:rPr lang="en-US" i="1" dirty="0"/>
              <a:t>r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 = key(</a:t>
            </a:r>
            <a:r>
              <a:rPr lang="en-US" i="1" dirty="0"/>
              <a:t>r</a:t>
            </a:r>
            <a:r>
              <a:rPr lang="en-US" dirty="0"/>
              <a:t>), return </a:t>
            </a:r>
            <a:r>
              <a:rPr lang="en-US" i="1" dirty="0"/>
              <a:t>r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 &lt; key(</a:t>
            </a:r>
            <a:r>
              <a:rPr lang="en-US" i="1" dirty="0"/>
              <a:t>r</a:t>
            </a:r>
            <a:r>
              <a:rPr lang="en-US" dirty="0"/>
              <a:t>), continue in left subtree</a:t>
            </a:r>
          </a:p>
          <a:p>
            <a:pPr lvl="1"/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dirty="0"/>
              <a:t> &gt; key(</a:t>
            </a:r>
            <a:r>
              <a:rPr lang="en-US" i="1" dirty="0"/>
              <a:t>r</a:t>
            </a:r>
            <a:r>
              <a:rPr lang="en-US" dirty="0"/>
              <a:t>), continue in right subtree</a:t>
            </a:r>
          </a:p>
          <a:p>
            <a:endParaRPr lang="en-US" dirty="0"/>
          </a:p>
          <a:p>
            <a:r>
              <a:rPr lang="en-US" dirty="0"/>
              <a:t>Runtime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h</a:t>
            </a:r>
            <a:r>
              <a:rPr lang="en-US" dirty="0"/>
              <a:t>), where </a:t>
            </a:r>
            <a:r>
              <a:rPr lang="en-US" i="1" dirty="0"/>
              <a:t>h</a:t>
            </a:r>
            <a:r>
              <a:rPr lang="en-US" dirty="0"/>
              <a:t> is the height of the tree</a:t>
            </a:r>
          </a:p>
        </p:txBody>
      </p:sp>
    </p:spTree>
    <p:extLst>
      <p:ext uri="{BB962C8B-B14F-4D97-AF65-F5344CB8AC3E}">
        <p14:creationId xmlns:p14="http://schemas.microsoft.com/office/powerpoint/2010/main" val="3553624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Find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number 20</a:t>
            </a:r>
          </a:p>
        </p:txBody>
      </p:sp>
      <p:sp>
        <p:nvSpPr>
          <p:cNvPr id="6" name="Oval 5"/>
          <p:cNvSpPr/>
          <p:nvPr/>
        </p:nvSpPr>
        <p:spPr>
          <a:xfrm>
            <a:off x="5680550" y="2251640"/>
            <a:ext cx="60669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cxnSp>
        <p:nvCxnSpPr>
          <p:cNvPr id="7" name="Straight Connector 6"/>
          <p:cNvCxnSpPr>
            <a:cxnSpLocks/>
            <a:stCxn id="6" idx="3"/>
          </p:cNvCxnSpPr>
          <p:nvPr/>
        </p:nvCxnSpPr>
        <p:spPr>
          <a:xfrm flipH="1">
            <a:off x="5396652" y="2659953"/>
            <a:ext cx="3727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  <a:stCxn id="6" idx="5"/>
            <a:endCxn id="10" idx="1"/>
          </p:cNvCxnSpPr>
          <p:nvPr/>
        </p:nvCxnSpPr>
        <p:spPr>
          <a:xfrm>
            <a:off x="6198395" y="2659953"/>
            <a:ext cx="315075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423683" y="2940044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12" name="Straight Connector 11"/>
          <p:cNvCxnSpPr>
            <a:cxnSpLocks/>
            <a:stCxn id="10" idx="5"/>
          </p:cNvCxnSpPr>
          <p:nvPr/>
        </p:nvCxnSpPr>
        <p:spPr>
          <a:xfrm>
            <a:off x="6946999" y="3348357"/>
            <a:ext cx="29241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872750" y="2923662"/>
            <a:ext cx="67032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14" name="Straight Connector 13"/>
          <p:cNvCxnSpPr>
            <a:cxnSpLocks/>
            <a:stCxn id="13" idx="3"/>
          </p:cNvCxnSpPr>
          <p:nvPr/>
        </p:nvCxnSpPr>
        <p:spPr>
          <a:xfrm flipH="1">
            <a:off x="4659825" y="3331975"/>
            <a:ext cx="311092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13" idx="5"/>
          </p:cNvCxnSpPr>
          <p:nvPr/>
        </p:nvCxnSpPr>
        <p:spPr>
          <a:xfrm>
            <a:off x="5444907" y="3331975"/>
            <a:ext cx="235933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195515" y="3651333"/>
            <a:ext cx="572632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sp>
        <p:nvSpPr>
          <p:cNvPr id="21" name="Oval 20"/>
          <p:cNvSpPr/>
          <p:nvPr/>
        </p:nvSpPr>
        <p:spPr>
          <a:xfrm>
            <a:off x="7036787" y="3581277"/>
            <a:ext cx="613102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  <p:sp>
        <p:nvSpPr>
          <p:cNvPr id="28" name="Oval 27"/>
          <p:cNvSpPr/>
          <p:nvPr/>
        </p:nvSpPr>
        <p:spPr>
          <a:xfrm>
            <a:off x="5291461" y="3610131"/>
            <a:ext cx="631249" cy="47836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287244" y="2036196"/>
            <a:ext cx="488449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61422" y="185857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298384" y="2519139"/>
            <a:ext cx="326594" cy="281627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580574" y="3331975"/>
            <a:ext cx="135285" cy="230109"/>
          </a:xfrm>
          <a:prstGeom prst="straightConnector1">
            <a:avLst/>
          </a:prstGeom>
          <a:ln>
            <a:solidFill>
              <a:srgbClr val="1A3E6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23DA87F-FA5A-4813-806C-2877B4BC15BD}"/>
              </a:ext>
            </a:extLst>
          </p:cNvPr>
          <p:cNvCxnSpPr>
            <a:cxnSpLocks/>
            <a:endCxn id="58" idx="0"/>
          </p:cNvCxnSpPr>
          <p:nvPr/>
        </p:nvCxnSpPr>
        <p:spPr>
          <a:xfrm flipH="1">
            <a:off x="5175915" y="4080035"/>
            <a:ext cx="302214" cy="386304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10BC73C9-01DC-45CE-BA72-E76A96C913E7}"/>
              </a:ext>
            </a:extLst>
          </p:cNvPr>
          <p:cNvSpPr/>
          <p:nvPr/>
        </p:nvSpPr>
        <p:spPr>
          <a:xfrm>
            <a:off x="4840753" y="4466339"/>
            <a:ext cx="67032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018713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- Delete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Delete the node with key </a:t>
                </a:r>
                <a:r>
                  <a:rPr lang="en-US" i="1" dirty="0"/>
                  <a:t>k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Three cases to remove a node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: </a:t>
                </a:r>
              </a:p>
              <a:p>
                <a:pPr lvl="1"/>
                <a:r>
                  <a:rPr lang="en-US" dirty="0"/>
                  <a:t>Case 0: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no children.</a:t>
                </a:r>
              </a:p>
              <a:p>
                <a:pPr lvl="1"/>
                <a:r>
                  <a:rPr lang="en-US" dirty="0"/>
                  <a:t>Case 1: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a one child.</a:t>
                </a:r>
              </a:p>
              <a:p>
                <a:pPr lvl="1"/>
                <a:r>
                  <a:rPr lang="en-US" dirty="0"/>
                  <a:t>Case 2: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two children.</a:t>
                </a:r>
              </a:p>
              <a:p>
                <a:r>
                  <a:rPr lang="en-US" dirty="0"/>
                  <a:t>Runtime is </a:t>
                </a:r>
                <a:r>
                  <a:rPr lang="en-US" i="1" dirty="0"/>
                  <a:t>O</a:t>
                </a:r>
                <a:r>
                  <a:rPr lang="en-US" dirty="0"/>
                  <a:t>(</a:t>
                </a:r>
                <a:r>
                  <a:rPr lang="en-US" i="1" dirty="0"/>
                  <a:t>h</a:t>
                </a:r>
                <a:r>
                  <a:rPr lang="en-US" dirty="0"/>
                  <a:t>), where </a:t>
                </a:r>
                <a:r>
                  <a:rPr lang="en-US" i="1" dirty="0"/>
                  <a:t>h</a:t>
                </a:r>
                <a:r>
                  <a:rPr lang="en-US" dirty="0"/>
                  <a:t> is the height of the tree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98"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774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Delete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Case 0: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no children.</a:t>
                </a:r>
              </a:p>
              <a:p>
                <a:pPr lvl="1"/>
                <a:r>
                  <a:rPr lang="en-US" dirty="0"/>
                  <a:t>Simply just remove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Example: Delete 9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1970" b="-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799582" y="2481180"/>
            <a:ext cx="606693" cy="478369"/>
          </a:xfrm>
          <a:prstGeom prst="ellipse">
            <a:avLst/>
          </a:prstGeom>
          <a:noFill/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cxnSp>
        <p:nvCxnSpPr>
          <p:cNvPr id="7" name="Straight Connector 6"/>
          <p:cNvCxnSpPr>
            <a:cxnSpLocks/>
            <a:stCxn id="6" idx="3"/>
          </p:cNvCxnSpPr>
          <p:nvPr/>
        </p:nvCxnSpPr>
        <p:spPr>
          <a:xfrm flipH="1">
            <a:off x="5515684" y="2889493"/>
            <a:ext cx="3727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  <a:stCxn id="6" idx="5"/>
            <a:endCxn id="10" idx="1"/>
          </p:cNvCxnSpPr>
          <p:nvPr/>
        </p:nvCxnSpPr>
        <p:spPr>
          <a:xfrm>
            <a:off x="6317427" y="2889493"/>
            <a:ext cx="315075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542715" y="3169584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12" name="Straight Connector 11"/>
          <p:cNvCxnSpPr>
            <a:cxnSpLocks/>
            <a:stCxn id="10" idx="5"/>
          </p:cNvCxnSpPr>
          <p:nvPr/>
        </p:nvCxnSpPr>
        <p:spPr>
          <a:xfrm>
            <a:off x="7066031" y="3577897"/>
            <a:ext cx="29241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71372" y="3153202"/>
            <a:ext cx="69073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14" name="Straight Connector 13"/>
          <p:cNvCxnSpPr>
            <a:cxnSpLocks/>
            <a:stCxn id="13" idx="3"/>
          </p:cNvCxnSpPr>
          <p:nvPr/>
        </p:nvCxnSpPr>
        <p:spPr>
          <a:xfrm flipH="1">
            <a:off x="4778856" y="3561515"/>
            <a:ext cx="293672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13" idx="5"/>
          </p:cNvCxnSpPr>
          <p:nvPr/>
        </p:nvCxnSpPr>
        <p:spPr>
          <a:xfrm>
            <a:off x="5560950" y="3561515"/>
            <a:ext cx="238922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298729" y="3880873"/>
            <a:ext cx="588450" cy="4783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sp>
        <p:nvSpPr>
          <p:cNvPr id="21" name="Oval 20"/>
          <p:cNvSpPr/>
          <p:nvPr/>
        </p:nvSpPr>
        <p:spPr>
          <a:xfrm>
            <a:off x="7155818" y="3810817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  <p:sp>
        <p:nvSpPr>
          <p:cNvPr id="30" name="Oval 29"/>
          <p:cNvSpPr/>
          <p:nvPr/>
        </p:nvSpPr>
        <p:spPr>
          <a:xfrm>
            <a:off x="5435682" y="3839671"/>
            <a:ext cx="593908" cy="47836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20</a:t>
            </a:r>
          </a:p>
        </p:txBody>
      </p:sp>
      <p:sp>
        <p:nvSpPr>
          <p:cNvPr id="32" name="Oval 31"/>
          <p:cNvSpPr/>
          <p:nvPr/>
        </p:nvSpPr>
        <p:spPr>
          <a:xfrm>
            <a:off x="3931929" y="3737413"/>
            <a:ext cx="1039443" cy="1246705"/>
          </a:xfrm>
          <a:custGeom>
            <a:avLst/>
            <a:gdLst>
              <a:gd name="connsiteX0" fmla="*/ 0 w 1558858"/>
              <a:gd name="connsiteY0" fmla="*/ 734875 h 1469749"/>
              <a:gd name="connsiteX1" fmla="*/ 779429 w 1558858"/>
              <a:gd name="connsiteY1" fmla="*/ 0 h 1469749"/>
              <a:gd name="connsiteX2" fmla="*/ 1558858 w 1558858"/>
              <a:gd name="connsiteY2" fmla="*/ 734875 h 1469749"/>
              <a:gd name="connsiteX3" fmla="*/ 779429 w 1558858"/>
              <a:gd name="connsiteY3" fmla="*/ 1469750 h 1469749"/>
              <a:gd name="connsiteX4" fmla="*/ 0 w 1558858"/>
              <a:gd name="connsiteY4" fmla="*/ 734875 h 1469749"/>
              <a:gd name="connsiteX0" fmla="*/ 0 w 1398437"/>
              <a:gd name="connsiteY0" fmla="*/ 551277 h 1475196"/>
              <a:gd name="connsiteX1" fmla="*/ 619008 w 1398437"/>
              <a:gd name="connsiteY1" fmla="*/ 3560 h 1475196"/>
              <a:gd name="connsiteX2" fmla="*/ 1398437 w 1398437"/>
              <a:gd name="connsiteY2" fmla="*/ 738435 h 1475196"/>
              <a:gd name="connsiteX3" fmla="*/ 619008 w 1398437"/>
              <a:gd name="connsiteY3" fmla="*/ 1473310 h 1475196"/>
              <a:gd name="connsiteX4" fmla="*/ 0 w 1398437"/>
              <a:gd name="connsiteY4" fmla="*/ 551277 h 1475196"/>
              <a:gd name="connsiteX0" fmla="*/ 53296 w 1451733"/>
              <a:gd name="connsiteY0" fmla="*/ 549659 h 1367331"/>
              <a:gd name="connsiteX1" fmla="*/ 672304 w 1451733"/>
              <a:gd name="connsiteY1" fmla="*/ 1942 h 1367331"/>
              <a:gd name="connsiteX2" fmla="*/ 1451733 w 1451733"/>
              <a:gd name="connsiteY2" fmla="*/ 736817 h 1367331"/>
              <a:gd name="connsiteX3" fmla="*/ 191041 w 1451733"/>
              <a:gd name="connsiteY3" fmla="*/ 1364744 h 1367331"/>
              <a:gd name="connsiteX4" fmla="*/ 53296 w 1451733"/>
              <a:gd name="connsiteY4" fmla="*/ 549659 h 1367331"/>
              <a:gd name="connsiteX0" fmla="*/ 42357 w 1186794"/>
              <a:gd name="connsiteY0" fmla="*/ 556259 h 1398087"/>
              <a:gd name="connsiteX1" fmla="*/ 661365 w 1186794"/>
              <a:gd name="connsiteY1" fmla="*/ 8542 h 1398087"/>
              <a:gd name="connsiteX2" fmla="*/ 1186794 w 1186794"/>
              <a:gd name="connsiteY2" fmla="*/ 984049 h 1398087"/>
              <a:gd name="connsiteX3" fmla="*/ 180102 w 1186794"/>
              <a:gd name="connsiteY3" fmla="*/ 1371344 h 1398087"/>
              <a:gd name="connsiteX4" fmla="*/ 42357 w 1186794"/>
              <a:gd name="connsiteY4" fmla="*/ 556259 h 1398087"/>
              <a:gd name="connsiteX0" fmla="*/ 91854 w 1438161"/>
              <a:gd name="connsiteY0" fmla="*/ 451409 h 1293237"/>
              <a:gd name="connsiteX1" fmla="*/ 1379283 w 1438161"/>
              <a:gd name="connsiteY1" fmla="*/ 10639 h 1293237"/>
              <a:gd name="connsiteX2" fmla="*/ 1236291 w 1438161"/>
              <a:gd name="connsiteY2" fmla="*/ 879199 h 1293237"/>
              <a:gd name="connsiteX3" fmla="*/ 229599 w 1438161"/>
              <a:gd name="connsiteY3" fmla="*/ 1266494 h 1293237"/>
              <a:gd name="connsiteX4" fmla="*/ 91854 w 1438161"/>
              <a:gd name="connsiteY4" fmla="*/ 451409 h 1293237"/>
              <a:gd name="connsiteX0" fmla="*/ 369763 w 1203831"/>
              <a:gd name="connsiteY0" fmla="*/ 226681 h 1354607"/>
              <a:gd name="connsiteX1" fmla="*/ 1175929 w 1203831"/>
              <a:gd name="connsiteY1" fmla="*/ 53280 h 1354607"/>
              <a:gd name="connsiteX2" fmla="*/ 1032937 w 1203831"/>
              <a:gd name="connsiteY2" fmla="*/ 921840 h 1354607"/>
              <a:gd name="connsiteX3" fmla="*/ 26245 w 1203831"/>
              <a:gd name="connsiteY3" fmla="*/ 1309135 h 1354607"/>
              <a:gd name="connsiteX4" fmla="*/ 369763 w 1203831"/>
              <a:gd name="connsiteY4" fmla="*/ 226681 h 1354607"/>
              <a:gd name="connsiteX0" fmla="*/ 358181 w 1173071"/>
              <a:gd name="connsiteY0" fmla="*/ 222733 h 1339516"/>
              <a:gd name="connsiteX1" fmla="*/ 1164347 w 1173071"/>
              <a:gd name="connsiteY1" fmla="*/ 49332 h 1339516"/>
              <a:gd name="connsiteX2" fmla="*/ 807460 w 1173071"/>
              <a:gd name="connsiteY2" fmla="*/ 864418 h 1339516"/>
              <a:gd name="connsiteX3" fmla="*/ 14663 w 1173071"/>
              <a:gd name="connsiteY3" fmla="*/ 1305187 h 1339516"/>
              <a:gd name="connsiteX4" fmla="*/ 358181 w 1173071"/>
              <a:gd name="connsiteY4" fmla="*/ 222733 h 1339516"/>
              <a:gd name="connsiteX0" fmla="*/ 358181 w 1185568"/>
              <a:gd name="connsiteY0" fmla="*/ 222733 h 1339516"/>
              <a:gd name="connsiteX1" fmla="*/ 1164347 w 1185568"/>
              <a:gd name="connsiteY1" fmla="*/ 49332 h 1339516"/>
              <a:gd name="connsiteX2" fmla="*/ 807460 w 1185568"/>
              <a:gd name="connsiteY2" fmla="*/ 864418 h 1339516"/>
              <a:gd name="connsiteX3" fmla="*/ 14663 w 1185568"/>
              <a:gd name="connsiteY3" fmla="*/ 1305187 h 1339516"/>
              <a:gd name="connsiteX4" fmla="*/ 358181 w 1185568"/>
              <a:gd name="connsiteY4" fmla="*/ 222733 h 1339516"/>
              <a:gd name="connsiteX0" fmla="*/ 358181 w 1185568"/>
              <a:gd name="connsiteY0" fmla="*/ 222733 h 1342578"/>
              <a:gd name="connsiteX1" fmla="*/ 1164347 w 1185568"/>
              <a:gd name="connsiteY1" fmla="*/ 49332 h 1342578"/>
              <a:gd name="connsiteX2" fmla="*/ 807460 w 1185568"/>
              <a:gd name="connsiteY2" fmla="*/ 864418 h 1342578"/>
              <a:gd name="connsiteX3" fmla="*/ 14663 w 1185568"/>
              <a:gd name="connsiteY3" fmla="*/ 1305187 h 1342578"/>
              <a:gd name="connsiteX4" fmla="*/ 358181 w 1185568"/>
              <a:gd name="connsiteY4" fmla="*/ 222733 h 1342578"/>
              <a:gd name="connsiteX0" fmla="*/ 299520 w 1197962"/>
              <a:gd name="connsiteY0" fmla="*/ 351634 h 1300278"/>
              <a:gd name="connsiteX1" fmla="*/ 1172528 w 1197962"/>
              <a:gd name="connsiteY1" fmla="*/ 17812 h 1300278"/>
              <a:gd name="connsiteX2" fmla="*/ 815641 w 1197962"/>
              <a:gd name="connsiteY2" fmla="*/ 832898 h 1300278"/>
              <a:gd name="connsiteX3" fmla="*/ 22844 w 1197962"/>
              <a:gd name="connsiteY3" fmla="*/ 1273667 h 1300278"/>
              <a:gd name="connsiteX4" fmla="*/ 299520 w 1197962"/>
              <a:gd name="connsiteY4" fmla="*/ 351634 h 1300278"/>
              <a:gd name="connsiteX0" fmla="*/ 311935 w 1210377"/>
              <a:gd name="connsiteY0" fmla="*/ 350288 h 1181662"/>
              <a:gd name="connsiteX1" fmla="*/ 1184943 w 1210377"/>
              <a:gd name="connsiteY1" fmla="*/ 16466 h 1181662"/>
              <a:gd name="connsiteX2" fmla="*/ 828056 w 1210377"/>
              <a:gd name="connsiteY2" fmla="*/ 831552 h 1181662"/>
              <a:gd name="connsiteX3" fmla="*/ 21891 w 1210377"/>
              <a:gd name="connsiteY3" fmla="*/ 1125268 h 1181662"/>
              <a:gd name="connsiteX4" fmla="*/ 311935 w 1210377"/>
              <a:gd name="connsiteY4" fmla="*/ 350288 h 1181662"/>
              <a:gd name="connsiteX0" fmla="*/ 250780 w 1149222"/>
              <a:gd name="connsiteY0" fmla="*/ 351503 h 1288430"/>
              <a:gd name="connsiteX1" fmla="*/ 1123788 w 1149222"/>
              <a:gd name="connsiteY1" fmla="*/ 17681 h 1288430"/>
              <a:gd name="connsiteX2" fmla="*/ 766901 w 1149222"/>
              <a:gd name="connsiteY2" fmla="*/ 832767 h 1288430"/>
              <a:gd name="connsiteX3" fmla="*/ 27578 w 1149222"/>
              <a:gd name="connsiteY3" fmla="*/ 1260168 h 1288430"/>
              <a:gd name="connsiteX4" fmla="*/ 250780 w 1149222"/>
              <a:gd name="connsiteY4" fmla="*/ 351503 h 1288430"/>
              <a:gd name="connsiteX0" fmla="*/ 247167 w 983364"/>
              <a:gd name="connsiteY0" fmla="*/ 288918 h 1225845"/>
              <a:gd name="connsiteX1" fmla="*/ 906280 w 983364"/>
              <a:gd name="connsiteY1" fmla="*/ 21938 h 1225845"/>
              <a:gd name="connsiteX2" fmla="*/ 763288 w 983364"/>
              <a:gd name="connsiteY2" fmla="*/ 770182 h 1225845"/>
              <a:gd name="connsiteX3" fmla="*/ 23965 w 983364"/>
              <a:gd name="connsiteY3" fmla="*/ 1197583 h 1225845"/>
              <a:gd name="connsiteX4" fmla="*/ 247167 w 983364"/>
              <a:gd name="connsiteY4" fmla="*/ 288918 h 1225845"/>
              <a:gd name="connsiteX0" fmla="*/ 247167 w 1039443"/>
              <a:gd name="connsiteY0" fmla="*/ 309778 h 1246705"/>
              <a:gd name="connsiteX1" fmla="*/ 906280 w 1039443"/>
              <a:gd name="connsiteY1" fmla="*/ 42798 h 1246705"/>
              <a:gd name="connsiteX2" fmla="*/ 763288 w 1039443"/>
              <a:gd name="connsiteY2" fmla="*/ 791042 h 1246705"/>
              <a:gd name="connsiteX3" fmla="*/ 23965 w 1039443"/>
              <a:gd name="connsiteY3" fmla="*/ 1218443 h 1246705"/>
              <a:gd name="connsiteX4" fmla="*/ 247167 w 1039443"/>
              <a:gd name="connsiteY4" fmla="*/ 309778 h 12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443" h="1246705">
                <a:moveTo>
                  <a:pt x="247167" y="309778"/>
                </a:moveTo>
                <a:cubicBezTo>
                  <a:pt x="394220" y="113837"/>
                  <a:pt x="686576" y="-90886"/>
                  <a:pt x="906280" y="42798"/>
                </a:cubicBezTo>
                <a:cubicBezTo>
                  <a:pt x="1125984" y="176482"/>
                  <a:pt x="1070762" y="425288"/>
                  <a:pt x="763288" y="791042"/>
                </a:cubicBezTo>
                <a:cubicBezTo>
                  <a:pt x="482552" y="1223639"/>
                  <a:pt x="109985" y="1298654"/>
                  <a:pt x="23965" y="1218443"/>
                </a:cubicBezTo>
                <a:cubicBezTo>
                  <a:pt x="-62055" y="1138232"/>
                  <a:pt x="100115" y="505719"/>
                  <a:pt x="247167" y="309778"/>
                </a:cubicBezTo>
                <a:close/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0C3F93C-3AFF-4D9A-BBB0-CCBFA98B33C4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5387269" y="4303932"/>
            <a:ext cx="308646" cy="44100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FC62D91C-AE90-410C-B06F-473E2F115507}"/>
              </a:ext>
            </a:extLst>
          </p:cNvPr>
          <p:cNvSpPr/>
          <p:nvPr/>
        </p:nvSpPr>
        <p:spPr>
          <a:xfrm>
            <a:off x="5041902" y="4744933"/>
            <a:ext cx="69073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462726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Delete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Case 0: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no children.</a:t>
                </a:r>
              </a:p>
              <a:p>
                <a:pPr lvl="1"/>
                <a:r>
                  <a:rPr lang="en-US" dirty="0"/>
                  <a:t>Simply just remove it.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Example: Delete 9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1970" b="-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799582" y="2481180"/>
            <a:ext cx="606693" cy="478369"/>
          </a:xfrm>
          <a:prstGeom prst="ellipse">
            <a:avLst/>
          </a:prstGeom>
          <a:noFill/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cxnSp>
        <p:nvCxnSpPr>
          <p:cNvPr id="7" name="Straight Connector 6"/>
          <p:cNvCxnSpPr>
            <a:cxnSpLocks/>
            <a:stCxn id="6" idx="3"/>
          </p:cNvCxnSpPr>
          <p:nvPr/>
        </p:nvCxnSpPr>
        <p:spPr>
          <a:xfrm flipH="1">
            <a:off x="5515684" y="2889493"/>
            <a:ext cx="3727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  <a:stCxn id="6" idx="5"/>
            <a:endCxn id="10" idx="1"/>
          </p:cNvCxnSpPr>
          <p:nvPr/>
        </p:nvCxnSpPr>
        <p:spPr>
          <a:xfrm>
            <a:off x="6317427" y="2889493"/>
            <a:ext cx="315075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542715" y="3169584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12" name="Straight Connector 11"/>
          <p:cNvCxnSpPr>
            <a:cxnSpLocks/>
            <a:stCxn id="10" idx="5"/>
          </p:cNvCxnSpPr>
          <p:nvPr/>
        </p:nvCxnSpPr>
        <p:spPr>
          <a:xfrm>
            <a:off x="7066031" y="3577897"/>
            <a:ext cx="29241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71372" y="3153202"/>
            <a:ext cx="69073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15" name="Straight Connector 14"/>
          <p:cNvCxnSpPr>
            <a:cxnSpLocks/>
            <a:stCxn id="13" idx="5"/>
          </p:cNvCxnSpPr>
          <p:nvPr/>
        </p:nvCxnSpPr>
        <p:spPr>
          <a:xfrm>
            <a:off x="5560950" y="3561515"/>
            <a:ext cx="238922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155818" y="3810817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  <p:sp>
        <p:nvSpPr>
          <p:cNvPr id="30" name="Oval 29"/>
          <p:cNvSpPr/>
          <p:nvPr/>
        </p:nvSpPr>
        <p:spPr>
          <a:xfrm>
            <a:off x="5435682" y="3839671"/>
            <a:ext cx="593908" cy="47836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20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0C3F93C-3AFF-4D9A-BBB0-CCBFA98B33C4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5387269" y="4303932"/>
            <a:ext cx="308646" cy="44100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FC62D91C-AE90-410C-B06F-473E2F115507}"/>
              </a:ext>
            </a:extLst>
          </p:cNvPr>
          <p:cNvSpPr/>
          <p:nvPr/>
        </p:nvSpPr>
        <p:spPr>
          <a:xfrm>
            <a:off x="5041902" y="4744933"/>
            <a:ext cx="69073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4593638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Delete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Case 1: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a one child. </a:t>
                </a:r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just one child, then we elevate that child to take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‘s position in the tree by modifying z’s parent to replace z by z’s child.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example: Delete 80 or Delete 20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2" t="-1970" b="-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/>
          <p:cNvSpPr/>
          <p:nvPr/>
        </p:nvSpPr>
        <p:spPr>
          <a:xfrm>
            <a:off x="6174361" y="2867267"/>
            <a:ext cx="1039443" cy="1246705"/>
          </a:xfrm>
          <a:custGeom>
            <a:avLst/>
            <a:gdLst>
              <a:gd name="connsiteX0" fmla="*/ 0 w 1558858"/>
              <a:gd name="connsiteY0" fmla="*/ 734875 h 1469749"/>
              <a:gd name="connsiteX1" fmla="*/ 779429 w 1558858"/>
              <a:gd name="connsiteY1" fmla="*/ 0 h 1469749"/>
              <a:gd name="connsiteX2" fmla="*/ 1558858 w 1558858"/>
              <a:gd name="connsiteY2" fmla="*/ 734875 h 1469749"/>
              <a:gd name="connsiteX3" fmla="*/ 779429 w 1558858"/>
              <a:gd name="connsiteY3" fmla="*/ 1469750 h 1469749"/>
              <a:gd name="connsiteX4" fmla="*/ 0 w 1558858"/>
              <a:gd name="connsiteY4" fmla="*/ 734875 h 1469749"/>
              <a:gd name="connsiteX0" fmla="*/ 0 w 1398437"/>
              <a:gd name="connsiteY0" fmla="*/ 551277 h 1475196"/>
              <a:gd name="connsiteX1" fmla="*/ 619008 w 1398437"/>
              <a:gd name="connsiteY1" fmla="*/ 3560 h 1475196"/>
              <a:gd name="connsiteX2" fmla="*/ 1398437 w 1398437"/>
              <a:gd name="connsiteY2" fmla="*/ 738435 h 1475196"/>
              <a:gd name="connsiteX3" fmla="*/ 619008 w 1398437"/>
              <a:gd name="connsiteY3" fmla="*/ 1473310 h 1475196"/>
              <a:gd name="connsiteX4" fmla="*/ 0 w 1398437"/>
              <a:gd name="connsiteY4" fmla="*/ 551277 h 1475196"/>
              <a:gd name="connsiteX0" fmla="*/ 53296 w 1451733"/>
              <a:gd name="connsiteY0" fmla="*/ 549659 h 1367331"/>
              <a:gd name="connsiteX1" fmla="*/ 672304 w 1451733"/>
              <a:gd name="connsiteY1" fmla="*/ 1942 h 1367331"/>
              <a:gd name="connsiteX2" fmla="*/ 1451733 w 1451733"/>
              <a:gd name="connsiteY2" fmla="*/ 736817 h 1367331"/>
              <a:gd name="connsiteX3" fmla="*/ 191041 w 1451733"/>
              <a:gd name="connsiteY3" fmla="*/ 1364744 h 1367331"/>
              <a:gd name="connsiteX4" fmla="*/ 53296 w 1451733"/>
              <a:gd name="connsiteY4" fmla="*/ 549659 h 1367331"/>
              <a:gd name="connsiteX0" fmla="*/ 42357 w 1186794"/>
              <a:gd name="connsiteY0" fmla="*/ 556259 h 1398087"/>
              <a:gd name="connsiteX1" fmla="*/ 661365 w 1186794"/>
              <a:gd name="connsiteY1" fmla="*/ 8542 h 1398087"/>
              <a:gd name="connsiteX2" fmla="*/ 1186794 w 1186794"/>
              <a:gd name="connsiteY2" fmla="*/ 984049 h 1398087"/>
              <a:gd name="connsiteX3" fmla="*/ 180102 w 1186794"/>
              <a:gd name="connsiteY3" fmla="*/ 1371344 h 1398087"/>
              <a:gd name="connsiteX4" fmla="*/ 42357 w 1186794"/>
              <a:gd name="connsiteY4" fmla="*/ 556259 h 1398087"/>
              <a:gd name="connsiteX0" fmla="*/ 91854 w 1438161"/>
              <a:gd name="connsiteY0" fmla="*/ 451409 h 1293237"/>
              <a:gd name="connsiteX1" fmla="*/ 1379283 w 1438161"/>
              <a:gd name="connsiteY1" fmla="*/ 10639 h 1293237"/>
              <a:gd name="connsiteX2" fmla="*/ 1236291 w 1438161"/>
              <a:gd name="connsiteY2" fmla="*/ 879199 h 1293237"/>
              <a:gd name="connsiteX3" fmla="*/ 229599 w 1438161"/>
              <a:gd name="connsiteY3" fmla="*/ 1266494 h 1293237"/>
              <a:gd name="connsiteX4" fmla="*/ 91854 w 1438161"/>
              <a:gd name="connsiteY4" fmla="*/ 451409 h 1293237"/>
              <a:gd name="connsiteX0" fmla="*/ 369763 w 1203831"/>
              <a:gd name="connsiteY0" fmla="*/ 226681 h 1354607"/>
              <a:gd name="connsiteX1" fmla="*/ 1175929 w 1203831"/>
              <a:gd name="connsiteY1" fmla="*/ 53280 h 1354607"/>
              <a:gd name="connsiteX2" fmla="*/ 1032937 w 1203831"/>
              <a:gd name="connsiteY2" fmla="*/ 921840 h 1354607"/>
              <a:gd name="connsiteX3" fmla="*/ 26245 w 1203831"/>
              <a:gd name="connsiteY3" fmla="*/ 1309135 h 1354607"/>
              <a:gd name="connsiteX4" fmla="*/ 369763 w 1203831"/>
              <a:gd name="connsiteY4" fmla="*/ 226681 h 1354607"/>
              <a:gd name="connsiteX0" fmla="*/ 358181 w 1173071"/>
              <a:gd name="connsiteY0" fmla="*/ 222733 h 1339516"/>
              <a:gd name="connsiteX1" fmla="*/ 1164347 w 1173071"/>
              <a:gd name="connsiteY1" fmla="*/ 49332 h 1339516"/>
              <a:gd name="connsiteX2" fmla="*/ 807460 w 1173071"/>
              <a:gd name="connsiteY2" fmla="*/ 864418 h 1339516"/>
              <a:gd name="connsiteX3" fmla="*/ 14663 w 1173071"/>
              <a:gd name="connsiteY3" fmla="*/ 1305187 h 1339516"/>
              <a:gd name="connsiteX4" fmla="*/ 358181 w 1173071"/>
              <a:gd name="connsiteY4" fmla="*/ 222733 h 1339516"/>
              <a:gd name="connsiteX0" fmla="*/ 358181 w 1185568"/>
              <a:gd name="connsiteY0" fmla="*/ 222733 h 1339516"/>
              <a:gd name="connsiteX1" fmla="*/ 1164347 w 1185568"/>
              <a:gd name="connsiteY1" fmla="*/ 49332 h 1339516"/>
              <a:gd name="connsiteX2" fmla="*/ 807460 w 1185568"/>
              <a:gd name="connsiteY2" fmla="*/ 864418 h 1339516"/>
              <a:gd name="connsiteX3" fmla="*/ 14663 w 1185568"/>
              <a:gd name="connsiteY3" fmla="*/ 1305187 h 1339516"/>
              <a:gd name="connsiteX4" fmla="*/ 358181 w 1185568"/>
              <a:gd name="connsiteY4" fmla="*/ 222733 h 1339516"/>
              <a:gd name="connsiteX0" fmla="*/ 358181 w 1185568"/>
              <a:gd name="connsiteY0" fmla="*/ 222733 h 1342578"/>
              <a:gd name="connsiteX1" fmla="*/ 1164347 w 1185568"/>
              <a:gd name="connsiteY1" fmla="*/ 49332 h 1342578"/>
              <a:gd name="connsiteX2" fmla="*/ 807460 w 1185568"/>
              <a:gd name="connsiteY2" fmla="*/ 864418 h 1342578"/>
              <a:gd name="connsiteX3" fmla="*/ 14663 w 1185568"/>
              <a:gd name="connsiteY3" fmla="*/ 1305187 h 1342578"/>
              <a:gd name="connsiteX4" fmla="*/ 358181 w 1185568"/>
              <a:gd name="connsiteY4" fmla="*/ 222733 h 1342578"/>
              <a:gd name="connsiteX0" fmla="*/ 299520 w 1197962"/>
              <a:gd name="connsiteY0" fmla="*/ 351634 h 1300278"/>
              <a:gd name="connsiteX1" fmla="*/ 1172528 w 1197962"/>
              <a:gd name="connsiteY1" fmla="*/ 17812 h 1300278"/>
              <a:gd name="connsiteX2" fmla="*/ 815641 w 1197962"/>
              <a:gd name="connsiteY2" fmla="*/ 832898 h 1300278"/>
              <a:gd name="connsiteX3" fmla="*/ 22844 w 1197962"/>
              <a:gd name="connsiteY3" fmla="*/ 1273667 h 1300278"/>
              <a:gd name="connsiteX4" fmla="*/ 299520 w 1197962"/>
              <a:gd name="connsiteY4" fmla="*/ 351634 h 1300278"/>
              <a:gd name="connsiteX0" fmla="*/ 311935 w 1210377"/>
              <a:gd name="connsiteY0" fmla="*/ 350288 h 1181662"/>
              <a:gd name="connsiteX1" fmla="*/ 1184943 w 1210377"/>
              <a:gd name="connsiteY1" fmla="*/ 16466 h 1181662"/>
              <a:gd name="connsiteX2" fmla="*/ 828056 w 1210377"/>
              <a:gd name="connsiteY2" fmla="*/ 831552 h 1181662"/>
              <a:gd name="connsiteX3" fmla="*/ 21891 w 1210377"/>
              <a:gd name="connsiteY3" fmla="*/ 1125268 h 1181662"/>
              <a:gd name="connsiteX4" fmla="*/ 311935 w 1210377"/>
              <a:gd name="connsiteY4" fmla="*/ 350288 h 1181662"/>
              <a:gd name="connsiteX0" fmla="*/ 250780 w 1149222"/>
              <a:gd name="connsiteY0" fmla="*/ 351503 h 1288430"/>
              <a:gd name="connsiteX1" fmla="*/ 1123788 w 1149222"/>
              <a:gd name="connsiteY1" fmla="*/ 17681 h 1288430"/>
              <a:gd name="connsiteX2" fmla="*/ 766901 w 1149222"/>
              <a:gd name="connsiteY2" fmla="*/ 832767 h 1288430"/>
              <a:gd name="connsiteX3" fmla="*/ 27578 w 1149222"/>
              <a:gd name="connsiteY3" fmla="*/ 1260168 h 1288430"/>
              <a:gd name="connsiteX4" fmla="*/ 250780 w 1149222"/>
              <a:gd name="connsiteY4" fmla="*/ 351503 h 1288430"/>
              <a:gd name="connsiteX0" fmla="*/ 247167 w 983364"/>
              <a:gd name="connsiteY0" fmla="*/ 288918 h 1225845"/>
              <a:gd name="connsiteX1" fmla="*/ 906280 w 983364"/>
              <a:gd name="connsiteY1" fmla="*/ 21938 h 1225845"/>
              <a:gd name="connsiteX2" fmla="*/ 763288 w 983364"/>
              <a:gd name="connsiteY2" fmla="*/ 770182 h 1225845"/>
              <a:gd name="connsiteX3" fmla="*/ 23965 w 983364"/>
              <a:gd name="connsiteY3" fmla="*/ 1197583 h 1225845"/>
              <a:gd name="connsiteX4" fmla="*/ 247167 w 983364"/>
              <a:gd name="connsiteY4" fmla="*/ 288918 h 1225845"/>
              <a:gd name="connsiteX0" fmla="*/ 247167 w 1039443"/>
              <a:gd name="connsiteY0" fmla="*/ 309778 h 1246705"/>
              <a:gd name="connsiteX1" fmla="*/ 906280 w 1039443"/>
              <a:gd name="connsiteY1" fmla="*/ 42798 h 1246705"/>
              <a:gd name="connsiteX2" fmla="*/ 763288 w 1039443"/>
              <a:gd name="connsiteY2" fmla="*/ 791042 h 1246705"/>
              <a:gd name="connsiteX3" fmla="*/ 23965 w 1039443"/>
              <a:gd name="connsiteY3" fmla="*/ 1218443 h 1246705"/>
              <a:gd name="connsiteX4" fmla="*/ 247167 w 1039443"/>
              <a:gd name="connsiteY4" fmla="*/ 309778 h 12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443" h="1246705">
                <a:moveTo>
                  <a:pt x="247167" y="309778"/>
                </a:moveTo>
                <a:cubicBezTo>
                  <a:pt x="394220" y="113837"/>
                  <a:pt x="686576" y="-90886"/>
                  <a:pt x="906280" y="42798"/>
                </a:cubicBezTo>
                <a:cubicBezTo>
                  <a:pt x="1125984" y="176482"/>
                  <a:pt x="1070762" y="425288"/>
                  <a:pt x="763288" y="791042"/>
                </a:cubicBezTo>
                <a:cubicBezTo>
                  <a:pt x="482552" y="1223639"/>
                  <a:pt x="109985" y="1298654"/>
                  <a:pt x="23965" y="1218443"/>
                </a:cubicBezTo>
                <a:cubicBezTo>
                  <a:pt x="-62055" y="1138232"/>
                  <a:pt x="100115" y="505719"/>
                  <a:pt x="247167" y="309778"/>
                </a:cubicBezTo>
                <a:close/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B0034D-AD24-40C2-9D39-499983EE2566}"/>
              </a:ext>
            </a:extLst>
          </p:cNvPr>
          <p:cNvGrpSpPr/>
          <p:nvPr/>
        </p:nvGrpSpPr>
        <p:grpSpPr>
          <a:xfrm>
            <a:off x="4174352" y="2545151"/>
            <a:ext cx="3555742" cy="2632892"/>
            <a:chOff x="4219507" y="2251640"/>
            <a:chExt cx="3555742" cy="263289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6E4C83E-D9A0-45E9-83A8-6CC8412097BB}"/>
                </a:ext>
              </a:extLst>
            </p:cNvPr>
            <p:cNvSpPr/>
            <p:nvPr/>
          </p:nvSpPr>
          <p:spPr>
            <a:xfrm>
              <a:off x="5680550" y="2251640"/>
              <a:ext cx="60669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22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E874D53-7E73-4B40-8994-C6BF8A33F6EB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 flipH="1">
              <a:off x="5396652" y="2659953"/>
              <a:ext cx="372746" cy="32390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7CFE182-A53D-4278-9939-83EA8E159AAC}"/>
                </a:ext>
              </a:extLst>
            </p:cNvPr>
            <p:cNvCxnSpPr>
              <a:cxnSpLocks/>
              <a:stCxn id="34" idx="5"/>
              <a:endCxn id="37" idx="1"/>
            </p:cNvCxnSpPr>
            <p:nvPr/>
          </p:nvCxnSpPr>
          <p:spPr>
            <a:xfrm>
              <a:off x="6198395" y="2659953"/>
              <a:ext cx="315075" cy="3501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445A096-42E7-440D-9E78-71FCF5E6ED0A}"/>
                </a:ext>
              </a:extLst>
            </p:cNvPr>
            <p:cNvSpPr/>
            <p:nvPr/>
          </p:nvSpPr>
          <p:spPr>
            <a:xfrm>
              <a:off x="6423683" y="2940044"/>
              <a:ext cx="61310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80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7244236-1DBB-46B0-B810-D0D876274783}"/>
                </a:ext>
              </a:extLst>
            </p:cNvPr>
            <p:cNvCxnSpPr>
              <a:cxnSpLocks/>
              <a:stCxn id="37" idx="5"/>
            </p:cNvCxnSpPr>
            <p:nvPr/>
          </p:nvCxnSpPr>
          <p:spPr>
            <a:xfrm>
              <a:off x="6946999" y="3348357"/>
              <a:ext cx="292411" cy="302975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071DE7F-4CDE-497A-A195-D63DBFB404C8}"/>
                </a:ext>
              </a:extLst>
            </p:cNvPr>
            <p:cNvSpPr/>
            <p:nvPr/>
          </p:nvSpPr>
          <p:spPr>
            <a:xfrm>
              <a:off x="4963123" y="2923662"/>
              <a:ext cx="579951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18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7E77099-25C7-4624-A9C2-1D79F85DC58A}"/>
                </a:ext>
              </a:extLst>
            </p:cNvPr>
            <p:cNvCxnSpPr>
              <a:cxnSpLocks/>
              <a:stCxn id="39" idx="3"/>
            </p:cNvCxnSpPr>
            <p:nvPr/>
          </p:nvCxnSpPr>
          <p:spPr>
            <a:xfrm flipH="1">
              <a:off x="4659825" y="3331975"/>
              <a:ext cx="388230" cy="3651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37DF27B-0F1F-4FE2-9288-D548ABE19691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5458142" y="3331975"/>
              <a:ext cx="222698" cy="3651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A59626A-DAFE-4AE5-A865-66DEF8401FBE}"/>
                </a:ext>
              </a:extLst>
            </p:cNvPr>
            <p:cNvSpPr/>
            <p:nvPr/>
          </p:nvSpPr>
          <p:spPr>
            <a:xfrm>
              <a:off x="4219507" y="3651333"/>
              <a:ext cx="548640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9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BAFADA2-4669-47C8-9D2B-0051A85E9F22}"/>
                </a:ext>
              </a:extLst>
            </p:cNvPr>
            <p:cNvSpPr/>
            <p:nvPr/>
          </p:nvSpPr>
          <p:spPr>
            <a:xfrm>
              <a:off x="7036786" y="3581277"/>
              <a:ext cx="73846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90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6076E3A-6C42-4CCD-9124-A40995B57C9A}"/>
                </a:ext>
              </a:extLst>
            </p:cNvPr>
            <p:cNvSpPr/>
            <p:nvPr/>
          </p:nvSpPr>
          <p:spPr>
            <a:xfrm>
              <a:off x="5361918" y="3610131"/>
              <a:ext cx="641136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20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B64D1E4-5F49-4EB2-9B73-92C212D24A98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5183083" y="4014827"/>
              <a:ext cx="289976" cy="39133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A8FE989-3055-4873-B1F3-64E9A3816175}"/>
                </a:ext>
              </a:extLst>
            </p:cNvPr>
            <p:cNvSpPr/>
            <p:nvPr/>
          </p:nvSpPr>
          <p:spPr>
            <a:xfrm>
              <a:off x="4893107" y="4406163"/>
              <a:ext cx="579951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08681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Delete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Case 1: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US" dirty="0"/>
                  <a:t> has a one child.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example: Delete 80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0C883120-A098-48EB-957B-5E049E7FFADF}"/>
              </a:ext>
            </a:extLst>
          </p:cNvPr>
          <p:cNvGrpSpPr/>
          <p:nvPr/>
        </p:nvGrpSpPr>
        <p:grpSpPr>
          <a:xfrm>
            <a:off x="4174352" y="2545151"/>
            <a:ext cx="2817279" cy="2632892"/>
            <a:chOff x="4219507" y="2251640"/>
            <a:chExt cx="2817279" cy="2632892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CED26E1-ABDD-4D28-AC3D-6B772987C65D}"/>
                </a:ext>
              </a:extLst>
            </p:cNvPr>
            <p:cNvSpPr/>
            <p:nvPr/>
          </p:nvSpPr>
          <p:spPr>
            <a:xfrm>
              <a:off x="5680550" y="2251640"/>
              <a:ext cx="60669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22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A522488-FA5D-4CCB-8AF8-0E175BD72CD1}"/>
                </a:ext>
              </a:extLst>
            </p:cNvPr>
            <p:cNvCxnSpPr>
              <a:cxnSpLocks/>
              <a:stCxn id="32" idx="3"/>
            </p:cNvCxnSpPr>
            <p:nvPr/>
          </p:nvCxnSpPr>
          <p:spPr>
            <a:xfrm flipH="1">
              <a:off x="5396652" y="2659953"/>
              <a:ext cx="372746" cy="32390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445975-A9AA-4FEC-96DE-405971EEFBA7}"/>
                </a:ext>
              </a:extLst>
            </p:cNvPr>
            <p:cNvCxnSpPr>
              <a:cxnSpLocks/>
              <a:stCxn id="32" idx="5"/>
              <a:endCxn id="35" idx="1"/>
            </p:cNvCxnSpPr>
            <p:nvPr/>
          </p:nvCxnSpPr>
          <p:spPr>
            <a:xfrm>
              <a:off x="6198395" y="2659953"/>
              <a:ext cx="315075" cy="350147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F31B799-56C5-4F26-BED3-4B4C727BA377}"/>
                </a:ext>
              </a:extLst>
            </p:cNvPr>
            <p:cNvSpPr/>
            <p:nvPr/>
          </p:nvSpPr>
          <p:spPr>
            <a:xfrm>
              <a:off x="6423683" y="2940044"/>
              <a:ext cx="613103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90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B6DBB27-F545-4261-8C65-10034A656CC2}"/>
                </a:ext>
              </a:extLst>
            </p:cNvPr>
            <p:cNvSpPr/>
            <p:nvPr/>
          </p:nvSpPr>
          <p:spPr>
            <a:xfrm>
              <a:off x="4963123" y="2923662"/>
              <a:ext cx="579951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18</a:t>
              </a:r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2B65EDA-DB8B-423E-8414-89C7BCD3EA5F}"/>
                </a:ext>
              </a:extLst>
            </p:cNvPr>
            <p:cNvCxnSpPr>
              <a:cxnSpLocks/>
              <a:stCxn id="37" idx="3"/>
            </p:cNvCxnSpPr>
            <p:nvPr/>
          </p:nvCxnSpPr>
          <p:spPr>
            <a:xfrm flipH="1">
              <a:off x="4659825" y="3331975"/>
              <a:ext cx="388230" cy="3651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DAB904A-089E-455F-A04F-B3BA4A18371B}"/>
                </a:ext>
              </a:extLst>
            </p:cNvPr>
            <p:cNvCxnSpPr>
              <a:cxnSpLocks/>
              <a:stCxn id="37" idx="5"/>
            </p:cNvCxnSpPr>
            <p:nvPr/>
          </p:nvCxnSpPr>
          <p:spPr>
            <a:xfrm>
              <a:off x="5458142" y="3331975"/>
              <a:ext cx="222698" cy="3651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7445101-97DF-4BB3-AAF2-AA72596E9EB7}"/>
                </a:ext>
              </a:extLst>
            </p:cNvPr>
            <p:cNvSpPr/>
            <p:nvPr/>
          </p:nvSpPr>
          <p:spPr>
            <a:xfrm>
              <a:off x="4219507" y="3651333"/>
              <a:ext cx="548640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9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344AE79-CCE8-4724-98D9-2768663D605A}"/>
                </a:ext>
              </a:extLst>
            </p:cNvPr>
            <p:cNvSpPr/>
            <p:nvPr/>
          </p:nvSpPr>
          <p:spPr>
            <a:xfrm>
              <a:off x="5361918" y="3610131"/>
              <a:ext cx="641136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20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7EF0B6A-01D9-4772-AE27-0F956EA2B2AB}"/>
                </a:ext>
              </a:extLst>
            </p:cNvPr>
            <p:cNvCxnSpPr>
              <a:cxnSpLocks/>
              <a:endCxn id="44" idx="0"/>
            </p:cNvCxnSpPr>
            <p:nvPr/>
          </p:nvCxnSpPr>
          <p:spPr>
            <a:xfrm flipH="1">
              <a:off x="5183083" y="4014827"/>
              <a:ext cx="289976" cy="391336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D9B8F3E-1B40-4229-A391-47E89695BE25}"/>
                </a:ext>
              </a:extLst>
            </p:cNvPr>
            <p:cNvSpPr/>
            <p:nvPr/>
          </p:nvSpPr>
          <p:spPr>
            <a:xfrm>
              <a:off x="4893107" y="4406163"/>
              <a:ext cx="579951" cy="478369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132E51"/>
                  </a:solidFill>
                </a:rPr>
                <a:t>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428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454C-1E45-43D9-A47C-FB6753402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Linear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BCE73-56C5-4E2A-9F8C-C911A2C5F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linear search, the search key is compared with each element of the array linearly. </a:t>
            </a:r>
          </a:p>
          <a:p>
            <a:pPr lvl="1"/>
            <a:r>
              <a:rPr lang="en-US" dirty="0"/>
              <a:t>If there is a match, it returns the index of the array</a:t>
            </a:r>
          </a:p>
          <a:p>
            <a:pPr lvl="1"/>
            <a:r>
              <a:rPr lang="en-US" dirty="0"/>
              <a:t>otherwise, it returns -1 </a:t>
            </a:r>
          </a:p>
          <a:p>
            <a:r>
              <a:rPr lang="en-US" dirty="0"/>
              <a:t>Linear search has complexity of O(n).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F23B886-746C-43EF-BAEA-BE7BB971C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763" y="3771900"/>
            <a:ext cx="271295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55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Delete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Case 2: </a:t>
            </a:r>
            <a:r>
              <a:rPr lang="en-US" dirty="0"/>
              <a:t>z has two children</a:t>
            </a:r>
          </a:p>
          <a:p>
            <a:pPr marL="0" indent="0">
              <a:buNone/>
            </a:pPr>
            <a:r>
              <a:rPr lang="en-US" dirty="0"/>
              <a:t>- Find the first node </a:t>
            </a:r>
            <a:r>
              <a:rPr lang="en-US" i="1" dirty="0"/>
              <a:t>y</a:t>
            </a:r>
            <a:r>
              <a:rPr lang="en-US" dirty="0"/>
              <a:t> that follows </a:t>
            </a:r>
            <a:r>
              <a:rPr lang="en-US" i="1" dirty="0"/>
              <a:t>z</a:t>
            </a:r>
            <a:r>
              <a:rPr lang="en-US" dirty="0"/>
              <a:t> in an inorder traversal.</a:t>
            </a:r>
          </a:p>
          <a:p>
            <a:pPr marL="0" indent="0">
              <a:buNone/>
            </a:pPr>
            <a:r>
              <a:rPr lang="en-US" dirty="0"/>
              <a:t>- Replace </a:t>
            </a:r>
            <a:r>
              <a:rPr lang="en-US" i="1" dirty="0"/>
              <a:t>z </a:t>
            </a:r>
            <a:r>
              <a:rPr lang="en-US" dirty="0"/>
              <a:t>with</a:t>
            </a:r>
            <a:r>
              <a:rPr lang="en-US" i="1" dirty="0"/>
              <a:t> y.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example: Delete 18</a:t>
            </a:r>
          </a:p>
        </p:txBody>
      </p:sp>
      <p:sp>
        <p:nvSpPr>
          <p:cNvPr id="38" name="Oval 37"/>
          <p:cNvSpPr/>
          <p:nvPr/>
        </p:nvSpPr>
        <p:spPr>
          <a:xfrm>
            <a:off x="5799582" y="2941240"/>
            <a:ext cx="60669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cxnSp>
        <p:nvCxnSpPr>
          <p:cNvPr id="39" name="Straight Connector 38"/>
          <p:cNvCxnSpPr>
            <a:cxnSpLocks/>
            <a:stCxn id="38" idx="3"/>
          </p:cNvCxnSpPr>
          <p:nvPr/>
        </p:nvCxnSpPr>
        <p:spPr>
          <a:xfrm flipH="1">
            <a:off x="5515684" y="3349553"/>
            <a:ext cx="3727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  <a:stCxn id="38" idx="5"/>
            <a:endCxn id="42" idx="1"/>
          </p:cNvCxnSpPr>
          <p:nvPr/>
        </p:nvCxnSpPr>
        <p:spPr>
          <a:xfrm>
            <a:off x="6317427" y="3349553"/>
            <a:ext cx="315075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542715" y="3629644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44" name="Straight Connector 43"/>
          <p:cNvCxnSpPr>
            <a:cxnSpLocks/>
            <a:stCxn id="42" idx="5"/>
          </p:cNvCxnSpPr>
          <p:nvPr/>
        </p:nvCxnSpPr>
        <p:spPr>
          <a:xfrm>
            <a:off x="7066031" y="4037957"/>
            <a:ext cx="29241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928953" y="3613262"/>
            <a:ext cx="733153" cy="4783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18</a:t>
            </a:r>
          </a:p>
        </p:txBody>
      </p:sp>
      <p:cxnSp>
        <p:nvCxnSpPr>
          <p:cNvPr id="46" name="Straight Connector 45"/>
          <p:cNvCxnSpPr>
            <a:cxnSpLocks/>
            <a:stCxn id="45" idx="3"/>
          </p:cNvCxnSpPr>
          <p:nvPr/>
        </p:nvCxnSpPr>
        <p:spPr>
          <a:xfrm flipH="1">
            <a:off x="4778857" y="4021575"/>
            <a:ext cx="257464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stCxn id="45" idx="5"/>
          </p:cNvCxnSpPr>
          <p:nvPr/>
        </p:nvCxnSpPr>
        <p:spPr>
          <a:xfrm>
            <a:off x="5554738" y="4021575"/>
            <a:ext cx="245134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338539" y="4340933"/>
            <a:ext cx="54864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sp>
        <p:nvSpPr>
          <p:cNvPr id="53" name="Oval 52"/>
          <p:cNvSpPr/>
          <p:nvPr/>
        </p:nvSpPr>
        <p:spPr>
          <a:xfrm>
            <a:off x="7155819" y="4270877"/>
            <a:ext cx="78935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  <p:sp>
        <p:nvSpPr>
          <p:cNvPr id="60" name="Oval 59"/>
          <p:cNvSpPr/>
          <p:nvPr/>
        </p:nvSpPr>
        <p:spPr>
          <a:xfrm>
            <a:off x="5410496" y="4299731"/>
            <a:ext cx="619094" cy="47836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20</a:t>
            </a:r>
          </a:p>
        </p:txBody>
      </p:sp>
      <p:cxnSp>
        <p:nvCxnSpPr>
          <p:cNvPr id="61" name="Straight Connector 60"/>
          <p:cNvCxnSpPr>
            <a:cxnSpLocks/>
            <a:stCxn id="60" idx="3"/>
          </p:cNvCxnSpPr>
          <p:nvPr/>
        </p:nvCxnSpPr>
        <p:spPr>
          <a:xfrm flipH="1">
            <a:off x="5481026" y="4708044"/>
            <a:ext cx="20134" cy="30321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31"/>
          <p:cNvSpPr/>
          <p:nvPr/>
        </p:nvSpPr>
        <p:spPr>
          <a:xfrm>
            <a:off x="4906106" y="4839355"/>
            <a:ext cx="1039443" cy="1246705"/>
          </a:xfrm>
          <a:custGeom>
            <a:avLst/>
            <a:gdLst>
              <a:gd name="connsiteX0" fmla="*/ 0 w 1558858"/>
              <a:gd name="connsiteY0" fmla="*/ 734875 h 1469749"/>
              <a:gd name="connsiteX1" fmla="*/ 779429 w 1558858"/>
              <a:gd name="connsiteY1" fmla="*/ 0 h 1469749"/>
              <a:gd name="connsiteX2" fmla="*/ 1558858 w 1558858"/>
              <a:gd name="connsiteY2" fmla="*/ 734875 h 1469749"/>
              <a:gd name="connsiteX3" fmla="*/ 779429 w 1558858"/>
              <a:gd name="connsiteY3" fmla="*/ 1469750 h 1469749"/>
              <a:gd name="connsiteX4" fmla="*/ 0 w 1558858"/>
              <a:gd name="connsiteY4" fmla="*/ 734875 h 1469749"/>
              <a:gd name="connsiteX0" fmla="*/ 0 w 1398437"/>
              <a:gd name="connsiteY0" fmla="*/ 551277 h 1475196"/>
              <a:gd name="connsiteX1" fmla="*/ 619008 w 1398437"/>
              <a:gd name="connsiteY1" fmla="*/ 3560 h 1475196"/>
              <a:gd name="connsiteX2" fmla="*/ 1398437 w 1398437"/>
              <a:gd name="connsiteY2" fmla="*/ 738435 h 1475196"/>
              <a:gd name="connsiteX3" fmla="*/ 619008 w 1398437"/>
              <a:gd name="connsiteY3" fmla="*/ 1473310 h 1475196"/>
              <a:gd name="connsiteX4" fmla="*/ 0 w 1398437"/>
              <a:gd name="connsiteY4" fmla="*/ 551277 h 1475196"/>
              <a:gd name="connsiteX0" fmla="*/ 53296 w 1451733"/>
              <a:gd name="connsiteY0" fmla="*/ 549659 h 1367331"/>
              <a:gd name="connsiteX1" fmla="*/ 672304 w 1451733"/>
              <a:gd name="connsiteY1" fmla="*/ 1942 h 1367331"/>
              <a:gd name="connsiteX2" fmla="*/ 1451733 w 1451733"/>
              <a:gd name="connsiteY2" fmla="*/ 736817 h 1367331"/>
              <a:gd name="connsiteX3" fmla="*/ 191041 w 1451733"/>
              <a:gd name="connsiteY3" fmla="*/ 1364744 h 1367331"/>
              <a:gd name="connsiteX4" fmla="*/ 53296 w 1451733"/>
              <a:gd name="connsiteY4" fmla="*/ 549659 h 1367331"/>
              <a:gd name="connsiteX0" fmla="*/ 42357 w 1186794"/>
              <a:gd name="connsiteY0" fmla="*/ 556259 h 1398087"/>
              <a:gd name="connsiteX1" fmla="*/ 661365 w 1186794"/>
              <a:gd name="connsiteY1" fmla="*/ 8542 h 1398087"/>
              <a:gd name="connsiteX2" fmla="*/ 1186794 w 1186794"/>
              <a:gd name="connsiteY2" fmla="*/ 984049 h 1398087"/>
              <a:gd name="connsiteX3" fmla="*/ 180102 w 1186794"/>
              <a:gd name="connsiteY3" fmla="*/ 1371344 h 1398087"/>
              <a:gd name="connsiteX4" fmla="*/ 42357 w 1186794"/>
              <a:gd name="connsiteY4" fmla="*/ 556259 h 1398087"/>
              <a:gd name="connsiteX0" fmla="*/ 91854 w 1438161"/>
              <a:gd name="connsiteY0" fmla="*/ 451409 h 1293237"/>
              <a:gd name="connsiteX1" fmla="*/ 1379283 w 1438161"/>
              <a:gd name="connsiteY1" fmla="*/ 10639 h 1293237"/>
              <a:gd name="connsiteX2" fmla="*/ 1236291 w 1438161"/>
              <a:gd name="connsiteY2" fmla="*/ 879199 h 1293237"/>
              <a:gd name="connsiteX3" fmla="*/ 229599 w 1438161"/>
              <a:gd name="connsiteY3" fmla="*/ 1266494 h 1293237"/>
              <a:gd name="connsiteX4" fmla="*/ 91854 w 1438161"/>
              <a:gd name="connsiteY4" fmla="*/ 451409 h 1293237"/>
              <a:gd name="connsiteX0" fmla="*/ 369763 w 1203831"/>
              <a:gd name="connsiteY0" fmla="*/ 226681 h 1354607"/>
              <a:gd name="connsiteX1" fmla="*/ 1175929 w 1203831"/>
              <a:gd name="connsiteY1" fmla="*/ 53280 h 1354607"/>
              <a:gd name="connsiteX2" fmla="*/ 1032937 w 1203831"/>
              <a:gd name="connsiteY2" fmla="*/ 921840 h 1354607"/>
              <a:gd name="connsiteX3" fmla="*/ 26245 w 1203831"/>
              <a:gd name="connsiteY3" fmla="*/ 1309135 h 1354607"/>
              <a:gd name="connsiteX4" fmla="*/ 369763 w 1203831"/>
              <a:gd name="connsiteY4" fmla="*/ 226681 h 1354607"/>
              <a:gd name="connsiteX0" fmla="*/ 358181 w 1173071"/>
              <a:gd name="connsiteY0" fmla="*/ 222733 h 1339516"/>
              <a:gd name="connsiteX1" fmla="*/ 1164347 w 1173071"/>
              <a:gd name="connsiteY1" fmla="*/ 49332 h 1339516"/>
              <a:gd name="connsiteX2" fmla="*/ 807460 w 1173071"/>
              <a:gd name="connsiteY2" fmla="*/ 864418 h 1339516"/>
              <a:gd name="connsiteX3" fmla="*/ 14663 w 1173071"/>
              <a:gd name="connsiteY3" fmla="*/ 1305187 h 1339516"/>
              <a:gd name="connsiteX4" fmla="*/ 358181 w 1173071"/>
              <a:gd name="connsiteY4" fmla="*/ 222733 h 1339516"/>
              <a:gd name="connsiteX0" fmla="*/ 358181 w 1185568"/>
              <a:gd name="connsiteY0" fmla="*/ 222733 h 1339516"/>
              <a:gd name="connsiteX1" fmla="*/ 1164347 w 1185568"/>
              <a:gd name="connsiteY1" fmla="*/ 49332 h 1339516"/>
              <a:gd name="connsiteX2" fmla="*/ 807460 w 1185568"/>
              <a:gd name="connsiteY2" fmla="*/ 864418 h 1339516"/>
              <a:gd name="connsiteX3" fmla="*/ 14663 w 1185568"/>
              <a:gd name="connsiteY3" fmla="*/ 1305187 h 1339516"/>
              <a:gd name="connsiteX4" fmla="*/ 358181 w 1185568"/>
              <a:gd name="connsiteY4" fmla="*/ 222733 h 1339516"/>
              <a:gd name="connsiteX0" fmla="*/ 358181 w 1185568"/>
              <a:gd name="connsiteY0" fmla="*/ 222733 h 1342578"/>
              <a:gd name="connsiteX1" fmla="*/ 1164347 w 1185568"/>
              <a:gd name="connsiteY1" fmla="*/ 49332 h 1342578"/>
              <a:gd name="connsiteX2" fmla="*/ 807460 w 1185568"/>
              <a:gd name="connsiteY2" fmla="*/ 864418 h 1342578"/>
              <a:gd name="connsiteX3" fmla="*/ 14663 w 1185568"/>
              <a:gd name="connsiteY3" fmla="*/ 1305187 h 1342578"/>
              <a:gd name="connsiteX4" fmla="*/ 358181 w 1185568"/>
              <a:gd name="connsiteY4" fmla="*/ 222733 h 1342578"/>
              <a:gd name="connsiteX0" fmla="*/ 299520 w 1197962"/>
              <a:gd name="connsiteY0" fmla="*/ 351634 h 1300278"/>
              <a:gd name="connsiteX1" fmla="*/ 1172528 w 1197962"/>
              <a:gd name="connsiteY1" fmla="*/ 17812 h 1300278"/>
              <a:gd name="connsiteX2" fmla="*/ 815641 w 1197962"/>
              <a:gd name="connsiteY2" fmla="*/ 832898 h 1300278"/>
              <a:gd name="connsiteX3" fmla="*/ 22844 w 1197962"/>
              <a:gd name="connsiteY3" fmla="*/ 1273667 h 1300278"/>
              <a:gd name="connsiteX4" fmla="*/ 299520 w 1197962"/>
              <a:gd name="connsiteY4" fmla="*/ 351634 h 1300278"/>
              <a:gd name="connsiteX0" fmla="*/ 311935 w 1210377"/>
              <a:gd name="connsiteY0" fmla="*/ 350288 h 1181662"/>
              <a:gd name="connsiteX1" fmla="*/ 1184943 w 1210377"/>
              <a:gd name="connsiteY1" fmla="*/ 16466 h 1181662"/>
              <a:gd name="connsiteX2" fmla="*/ 828056 w 1210377"/>
              <a:gd name="connsiteY2" fmla="*/ 831552 h 1181662"/>
              <a:gd name="connsiteX3" fmla="*/ 21891 w 1210377"/>
              <a:gd name="connsiteY3" fmla="*/ 1125268 h 1181662"/>
              <a:gd name="connsiteX4" fmla="*/ 311935 w 1210377"/>
              <a:gd name="connsiteY4" fmla="*/ 350288 h 1181662"/>
              <a:gd name="connsiteX0" fmla="*/ 250780 w 1149222"/>
              <a:gd name="connsiteY0" fmla="*/ 351503 h 1288430"/>
              <a:gd name="connsiteX1" fmla="*/ 1123788 w 1149222"/>
              <a:gd name="connsiteY1" fmla="*/ 17681 h 1288430"/>
              <a:gd name="connsiteX2" fmla="*/ 766901 w 1149222"/>
              <a:gd name="connsiteY2" fmla="*/ 832767 h 1288430"/>
              <a:gd name="connsiteX3" fmla="*/ 27578 w 1149222"/>
              <a:gd name="connsiteY3" fmla="*/ 1260168 h 1288430"/>
              <a:gd name="connsiteX4" fmla="*/ 250780 w 1149222"/>
              <a:gd name="connsiteY4" fmla="*/ 351503 h 1288430"/>
              <a:gd name="connsiteX0" fmla="*/ 247167 w 983364"/>
              <a:gd name="connsiteY0" fmla="*/ 288918 h 1225845"/>
              <a:gd name="connsiteX1" fmla="*/ 906280 w 983364"/>
              <a:gd name="connsiteY1" fmla="*/ 21938 h 1225845"/>
              <a:gd name="connsiteX2" fmla="*/ 763288 w 983364"/>
              <a:gd name="connsiteY2" fmla="*/ 770182 h 1225845"/>
              <a:gd name="connsiteX3" fmla="*/ 23965 w 983364"/>
              <a:gd name="connsiteY3" fmla="*/ 1197583 h 1225845"/>
              <a:gd name="connsiteX4" fmla="*/ 247167 w 983364"/>
              <a:gd name="connsiteY4" fmla="*/ 288918 h 1225845"/>
              <a:gd name="connsiteX0" fmla="*/ 247167 w 1039443"/>
              <a:gd name="connsiteY0" fmla="*/ 309778 h 1246705"/>
              <a:gd name="connsiteX1" fmla="*/ 906280 w 1039443"/>
              <a:gd name="connsiteY1" fmla="*/ 42798 h 1246705"/>
              <a:gd name="connsiteX2" fmla="*/ 763288 w 1039443"/>
              <a:gd name="connsiteY2" fmla="*/ 791042 h 1246705"/>
              <a:gd name="connsiteX3" fmla="*/ 23965 w 1039443"/>
              <a:gd name="connsiteY3" fmla="*/ 1218443 h 1246705"/>
              <a:gd name="connsiteX4" fmla="*/ 247167 w 1039443"/>
              <a:gd name="connsiteY4" fmla="*/ 309778 h 12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443" h="1246705">
                <a:moveTo>
                  <a:pt x="247167" y="309778"/>
                </a:moveTo>
                <a:cubicBezTo>
                  <a:pt x="394220" y="113837"/>
                  <a:pt x="686576" y="-90886"/>
                  <a:pt x="906280" y="42798"/>
                </a:cubicBezTo>
                <a:cubicBezTo>
                  <a:pt x="1125984" y="176482"/>
                  <a:pt x="1070762" y="425288"/>
                  <a:pt x="763288" y="791042"/>
                </a:cubicBezTo>
                <a:cubicBezTo>
                  <a:pt x="482552" y="1223639"/>
                  <a:pt x="109985" y="1298654"/>
                  <a:pt x="23965" y="1218443"/>
                </a:cubicBezTo>
                <a:cubicBezTo>
                  <a:pt x="-62055" y="1138232"/>
                  <a:pt x="100115" y="505719"/>
                  <a:pt x="247167" y="309778"/>
                </a:cubicBezTo>
                <a:close/>
              </a:path>
            </a:pathLst>
          </a:custGeom>
          <a:noFill/>
          <a:ln>
            <a:solidFill>
              <a:schemeClr val="tx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224811" y="4921705"/>
            <a:ext cx="599464" cy="4783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19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 flipV="1">
            <a:off x="5324705" y="4161484"/>
            <a:ext cx="0" cy="73134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C0047C4-A5AF-46C8-AD22-B476E505A2BA}"/>
              </a:ext>
            </a:extLst>
          </p:cNvPr>
          <p:cNvSpPr txBox="1"/>
          <p:nvPr/>
        </p:nvSpPr>
        <p:spPr>
          <a:xfrm>
            <a:off x="8186198" y="3202626"/>
            <a:ext cx="331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Inorder: 9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18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19</a:t>
            </a:r>
            <a:r>
              <a:rPr lang="en-US" b="1" dirty="0"/>
              <a:t> </a:t>
            </a:r>
            <a:r>
              <a:rPr lang="en-US" dirty="0"/>
              <a:t>20 22 80 90</a:t>
            </a:r>
          </a:p>
        </p:txBody>
      </p:sp>
    </p:spTree>
    <p:extLst>
      <p:ext uri="{BB962C8B-B14F-4D97-AF65-F5344CB8AC3E}">
        <p14:creationId xmlns:p14="http://schemas.microsoft.com/office/powerpoint/2010/main" val="3926715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BST </a:t>
            </a:r>
            <a:r>
              <a:rPr lang="mr-IN" b="1" dirty="0">
                <a:solidFill>
                  <a:srgbClr val="C00000"/>
                </a:solidFill>
              </a:rPr>
              <a:t>–</a:t>
            </a:r>
            <a:r>
              <a:rPr lang="en-US" b="1" dirty="0">
                <a:solidFill>
                  <a:srgbClr val="C00000"/>
                </a:solidFill>
              </a:rPr>
              <a:t> Delete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Case 2: </a:t>
            </a:r>
            <a:r>
              <a:rPr lang="en-US" dirty="0"/>
              <a:t>z has two children</a:t>
            </a:r>
          </a:p>
          <a:p>
            <a:pPr marL="0" indent="0">
              <a:buNone/>
            </a:pPr>
            <a:r>
              <a:rPr lang="en-US" dirty="0"/>
              <a:t>- Find the first node </a:t>
            </a:r>
            <a:r>
              <a:rPr lang="en-US" i="1" dirty="0"/>
              <a:t>y</a:t>
            </a:r>
            <a:r>
              <a:rPr lang="en-US" dirty="0"/>
              <a:t> that follows </a:t>
            </a:r>
            <a:r>
              <a:rPr lang="en-US" i="1" dirty="0"/>
              <a:t>z</a:t>
            </a:r>
            <a:r>
              <a:rPr lang="en-US" dirty="0"/>
              <a:t> in an inorder traversal.</a:t>
            </a:r>
          </a:p>
          <a:p>
            <a:pPr marL="0" indent="0">
              <a:buNone/>
            </a:pPr>
            <a:r>
              <a:rPr lang="en-US" dirty="0"/>
              <a:t>- Replace </a:t>
            </a:r>
            <a:r>
              <a:rPr lang="en-US" i="1" dirty="0"/>
              <a:t>z </a:t>
            </a:r>
            <a:r>
              <a:rPr lang="en-US" dirty="0"/>
              <a:t>with</a:t>
            </a:r>
            <a:r>
              <a:rPr lang="en-US" i="1" dirty="0"/>
              <a:t> 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example: Delete 18</a:t>
            </a:r>
          </a:p>
        </p:txBody>
      </p:sp>
      <p:sp>
        <p:nvSpPr>
          <p:cNvPr id="38" name="Oval 37"/>
          <p:cNvSpPr/>
          <p:nvPr/>
        </p:nvSpPr>
        <p:spPr>
          <a:xfrm>
            <a:off x="5799582" y="2941240"/>
            <a:ext cx="60669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22</a:t>
            </a:r>
          </a:p>
        </p:txBody>
      </p:sp>
      <p:cxnSp>
        <p:nvCxnSpPr>
          <p:cNvPr id="39" name="Straight Connector 38"/>
          <p:cNvCxnSpPr>
            <a:cxnSpLocks/>
            <a:stCxn id="38" idx="3"/>
          </p:cNvCxnSpPr>
          <p:nvPr/>
        </p:nvCxnSpPr>
        <p:spPr>
          <a:xfrm flipH="1">
            <a:off x="5515684" y="3349553"/>
            <a:ext cx="372746" cy="32390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  <a:stCxn id="38" idx="5"/>
            <a:endCxn id="42" idx="1"/>
          </p:cNvCxnSpPr>
          <p:nvPr/>
        </p:nvCxnSpPr>
        <p:spPr>
          <a:xfrm>
            <a:off x="6317427" y="3349553"/>
            <a:ext cx="315075" cy="35014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542715" y="3629644"/>
            <a:ext cx="613103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80</a:t>
            </a:r>
          </a:p>
        </p:txBody>
      </p:sp>
      <p:cxnSp>
        <p:nvCxnSpPr>
          <p:cNvPr id="44" name="Straight Connector 43"/>
          <p:cNvCxnSpPr>
            <a:cxnSpLocks/>
            <a:stCxn id="42" idx="5"/>
          </p:cNvCxnSpPr>
          <p:nvPr/>
        </p:nvCxnSpPr>
        <p:spPr>
          <a:xfrm>
            <a:off x="7066031" y="4037957"/>
            <a:ext cx="292411" cy="30297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928953" y="3613262"/>
            <a:ext cx="733153" cy="47836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19</a:t>
            </a:r>
          </a:p>
        </p:txBody>
      </p:sp>
      <p:cxnSp>
        <p:nvCxnSpPr>
          <p:cNvPr id="46" name="Straight Connector 45"/>
          <p:cNvCxnSpPr>
            <a:cxnSpLocks/>
            <a:stCxn id="45" idx="3"/>
          </p:cNvCxnSpPr>
          <p:nvPr/>
        </p:nvCxnSpPr>
        <p:spPr>
          <a:xfrm flipH="1">
            <a:off x="4778857" y="4021575"/>
            <a:ext cx="257464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stCxn id="45" idx="5"/>
          </p:cNvCxnSpPr>
          <p:nvPr/>
        </p:nvCxnSpPr>
        <p:spPr>
          <a:xfrm>
            <a:off x="5554738" y="4021575"/>
            <a:ext cx="245134" cy="36518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338539" y="4340933"/>
            <a:ext cx="548640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</a:t>
            </a:r>
          </a:p>
        </p:txBody>
      </p:sp>
      <p:sp>
        <p:nvSpPr>
          <p:cNvPr id="53" name="Oval 52"/>
          <p:cNvSpPr/>
          <p:nvPr/>
        </p:nvSpPr>
        <p:spPr>
          <a:xfrm>
            <a:off x="7155819" y="4270877"/>
            <a:ext cx="789354" cy="478369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90</a:t>
            </a:r>
          </a:p>
        </p:txBody>
      </p:sp>
      <p:sp>
        <p:nvSpPr>
          <p:cNvPr id="60" name="Oval 59"/>
          <p:cNvSpPr/>
          <p:nvPr/>
        </p:nvSpPr>
        <p:spPr>
          <a:xfrm>
            <a:off x="5410496" y="4299731"/>
            <a:ext cx="619094" cy="47836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132E5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786500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are given two sorted integer arrays </a:t>
            </a:r>
            <a:r>
              <a:rPr lang="en-US" i="1" dirty="0"/>
              <a:t>A </a:t>
            </a:r>
            <a:r>
              <a:rPr lang="en-US" dirty="0"/>
              <a:t>and</a:t>
            </a:r>
            <a:r>
              <a:rPr lang="en-US" i="1" dirty="0"/>
              <a:t> B</a:t>
            </a:r>
            <a:r>
              <a:rPr lang="en-US" dirty="0"/>
              <a:t> such that no integer is contained twice in the same array.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are nearly identical. However, </a:t>
            </a:r>
            <a:r>
              <a:rPr lang="en-US" i="1" dirty="0"/>
              <a:t>B</a:t>
            </a:r>
            <a:r>
              <a:rPr lang="en-US" dirty="0"/>
              <a:t> is missing exactly one number. Find the missing number in </a:t>
            </a:r>
            <a:r>
              <a:rPr lang="en-US" i="1" dirty="0"/>
              <a:t>B.</a:t>
            </a:r>
            <a:endParaRPr lang="en-US" dirty="0"/>
          </a:p>
          <a:p>
            <a:r>
              <a:rPr lang="en-US" dirty="0"/>
              <a:t>Insert items with the following keys (in the given order) into an initially empty binary search tree: 30, 40, 24, 58, 48, 26, 1 1 , 1 3 . Draw the tree after each insertion.</a:t>
            </a:r>
          </a:p>
          <a:p>
            <a:r>
              <a:rPr lang="en-US" dirty="0"/>
              <a:t>Given a binary search tree, which traversal type would print the values in the nodes in sorted order? </a:t>
            </a:r>
          </a:p>
          <a:p>
            <a:pPr marL="0" indent="0">
              <a:buNone/>
            </a:pPr>
            <a:r>
              <a:rPr lang="en-US" dirty="0"/>
              <a:t>    a) Preorder </a:t>
            </a:r>
          </a:p>
          <a:p>
            <a:pPr marL="0" indent="0">
              <a:buNone/>
            </a:pPr>
            <a:r>
              <a:rPr lang="en-US" dirty="0"/>
              <a:t>    b) Postorder </a:t>
            </a:r>
          </a:p>
          <a:p>
            <a:pPr marL="0" indent="0">
              <a:buNone/>
            </a:pPr>
            <a:r>
              <a:rPr lang="en-US" dirty="0"/>
              <a:t>    c) Inorder </a:t>
            </a:r>
          </a:p>
          <a:p>
            <a:pPr marL="0" indent="0">
              <a:buNone/>
            </a:pPr>
            <a:r>
              <a:rPr lang="en-US" dirty="0"/>
              <a:t>    d) None of the above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51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75" y="1731495"/>
            <a:ext cx="10058400" cy="2686943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 smtClean="0">
                <a:solidFill>
                  <a:schemeClr val="accent2"/>
                </a:solidFill>
              </a:rPr>
              <a:t>Thanks </a:t>
            </a:r>
            <a:endParaRPr lang="en-US" sz="13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9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 (Sorted Array)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619" y="1894593"/>
            <a:ext cx="8229600" cy="2011362"/>
          </a:xfrm>
        </p:spPr>
        <p:txBody>
          <a:bodyPr/>
          <a:lstStyle/>
          <a:p>
            <a:r>
              <a:rPr lang="en-US" dirty="0"/>
              <a:t>Items are ordered in a sorted sequence</a:t>
            </a:r>
          </a:p>
          <a:p>
            <a:r>
              <a:rPr lang="en-US" dirty="0"/>
              <a:t>Find an element </a:t>
            </a:r>
            <a:r>
              <a:rPr lang="en-US" i="1" dirty="0"/>
              <a:t>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14981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4458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3935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13412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12889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12365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11842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1319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10796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10273" y="3029471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62287" y="2633579"/>
            <a:ext cx="472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≤        ≤       ≤      ≤      ≤       ≤      ≤      ≤       ≤</a:t>
            </a:r>
          </a:p>
        </p:txBody>
      </p:sp>
    </p:spTree>
    <p:extLst>
      <p:ext uri="{BB962C8B-B14F-4D97-AF65-F5344CB8AC3E}">
        <p14:creationId xmlns:p14="http://schemas.microsoft.com/office/powerpoint/2010/main" val="59944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are ordered in a sorted sequence</a:t>
            </a:r>
          </a:p>
          <a:p>
            <a:r>
              <a:rPr lang="en-US" dirty="0"/>
              <a:t>Find an element </a:t>
            </a:r>
            <a:r>
              <a:rPr lang="en-US" i="1" dirty="0"/>
              <a:t>k</a:t>
            </a:r>
            <a:endParaRPr lang="en-US" dirty="0"/>
          </a:p>
          <a:p>
            <a:pPr lvl="1" algn="just"/>
            <a:r>
              <a:rPr lang="en-US" dirty="0"/>
              <a:t>After checking a key </a:t>
            </a:r>
            <a:r>
              <a:rPr lang="en-US" i="1" dirty="0"/>
              <a:t>j</a:t>
            </a:r>
            <a:r>
              <a:rPr lang="en-US" dirty="0"/>
              <a:t> in the sequence, we can tell if item with key </a:t>
            </a:r>
            <a:r>
              <a:rPr lang="en-US" i="1" dirty="0"/>
              <a:t>k</a:t>
            </a:r>
            <a:r>
              <a:rPr lang="en-US" dirty="0"/>
              <a:t> will come before or after it</a:t>
            </a:r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Which item should we compare against first?</a:t>
            </a:r>
          </a:p>
        </p:txBody>
      </p:sp>
      <p:sp>
        <p:nvSpPr>
          <p:cNvPr id="6" name="Rectangle 5"/>
          <p:cNvSpPr/>
          <p:nvPr/>
        </p:nvSpPr>
        <p:spPr>
          <a:xfrm>
            <a:off x="3564720" y="4146799"/>
            <a:ext cx="499477" cy="399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4197" y="4146799"/>
            <a:ext cx="499477" cy="399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63674" y="4146799"/>
            <a:ext cx="499477" cy="399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63151" y="4146799"/>
            <a:ext cx="499477" cy="3995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28" y="4146799"/>
            <a:ext cx="499477" cy="3995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62104" y="4146799"/>
            <a:ext cx="499477" cy="399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61581" y="4146799"/>
            <a:ext cx="499477" cy="399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61058" y="4146799"/>
            <a:ext cx="499477" cy="399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60535" y="4146799"/>
            <a:ext cx="499477" cy="399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60012" y="4146799"/>
            <a:ext cx="499477" cy="3995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>
            <a:off x="5918314" y="3694988"/>
            <a:ext cx="356040" cy="329910"/>
          </a:xfrm>
          <a:prstGeom prst="ben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H="1">
            <a:off x="5330230" y="3694988"/>
            <a:ext cx="373661" cy="329910"/>
          </a:xfrm>
          <a:prstGeom prst="ben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819348" y="3381577"/>
            <a:ext cx="0" cy="626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977542" y="4961930"/>
            <a:ext cx="16850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The middle</a:t>
            </a:r>
          </a:p>
        </p:txBody>
      </p:sp>
    </p:spTree>
    <p:extLst>
      <p:ext uri="{BB962C8B-B14F-4D97-AF65-F5344CB8AC3E}">
        <p14:creationId xmlns:p14="http://schemas.microsoft.com/office/powerpoint/2010/main" val="379163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Search: Find 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= 52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56FD1FC-ED4D-324C-820B-AB96E50FFB59}"/>
              </a:ext>
            </a:extLst>
          </p:cNvPr>
          <p:cNvSpPr txBox="1"/>
          <p:nvPr/>
        </p:nvSpPr>
        <p:spPr>
          <a:xfrm>
            <a:off x="1688323" y="2514828"/>
            <a:ext cx="4229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accent2"/>
                </a:solidFill>
              </a:rPr>
              <a:t>mid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←  ⌊(</a:t>
            </a:r>
            <a:r>
              <a:rPr lang="en-US" sz="2200" i="1" dirty="0"/>
              <a:t>low</a:t>
            </a:r>
            <a:r>
              <a:rPr lang="en-US" sz="2200" dirty="0"/>
              <a:t> + </a:t>
            </a:r>
            <a:r>
              <a:rPr lang="en-US" sz="2200" i="1" dirty="0"/>
              <a:t>high</a:t>
            </a:r>
            <a:r>
              <a:rPr lang="en-US" sz="2200" dirty="0"/>
              <a:t>) / 2⌋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A7FE5D-5CFB-0D40-8D2E-F6899CDBCBAE}"/>
              </a:ext>
            </a:extLst>
          </p:cNvPr>
          <p:cNvSpPr txBox="1"/>
          <p:nvPr/>
        </p:nvSpPr>
        <p:spPr>
          <a:xfrm>
            <a:off x="1767298" y="2976401"/>
            <a:ext cx="6940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= k 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elem</a:t>
            </a:r>
            <a:r>
              <a:rPr lang="en-US" sz="2200" i="1" dirty="0"/>
              <a:t>(mid)</a:t>
            </a:r>
            <a:endParaRPr lang="en-US" sz="2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FBA2BA-EDCC-1D40-9A43-8DB8B6F82838}"/>
              </a:ext>
            </a:extLst>
          </p:cNvPr>
          <p:cNvSpPr txBox="1"/>
          <p:nvPr/>
        </p:nvSpPr>
        <p:spPr>
          <a:xfrm>
            <a:off x="1750803" y="3421741"/>
            <a:ext cx="8461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 </a:t>
            </a:r>
            <a:r>
              <a:rPr lang="en-US" sz="2200" i="1" dirty="0"/>
              <a:t>key(mid) &lt;  k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mid + 1, high)</a:t>
            </a:r>
            <a:endParaRPr lang="en-US" sz="2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07BDD0-57FA-B24D-ACDD-6A0045EBA98E}"/>
              </a:ext>
            </a:extLst>
          </p:cNvPr>
          <p:cNvSpPr txBox="1"/>
          <p:nvPr/>
        </p:nvSpPr>
        <p:spPr>
          <a:xfrm>
            <a:off x="1283565" y="1780590"/>
            <a:ext cx="54585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Algorithm</a:t>
            </a:r>
            <a:r>
              <a:rPr lang="en-US" sz="2200" dirty="0"/>
              <a:t> </a:t>
            </a:r>
            <a:r>
              <a:rPr lang="en-US" sz="2200" dirty="0" err="1"/>
              <a:t>BinarySearch</a:t>
            </a:r>
            <a:r>
              <a:rPr lang="en-US" sz="2200" dirty="0"/>
              <a:t>(</a:t>
            </a:r>
            <a:r>
              <a:rPr lang="en-US" sz="2200" i="1" dirty="0"/>
              <a:t>S</a:t>
            </a:r>
            <a:r>
              <a:rPr lang="en-US" sz="2200" dirty="0"/>
              <a:t>, </a:t>
            </a:r>
            <a:r>
              <a:rPr lang="en-US" sz="2200" i="1" dirty="0"/>
              <a:t>k</a:t>
            </a:r>
            <a:r>
              <a:rPr lang="en-US" sz="2200" dirty="0"/>
              <a:t>, </a:t>
            </a:r>
            <a:r>
              <a:rPr lang="en-US" sz="2200" i="1" dirty="0"/>
              <a:t>low</a:t>
            </a:r>
            <a:r>
              <a:rPr lang="en-US" sz="2200" dirty="0"/>
              <a:t>, </a:t>
            </a:r>
            <a:r>
              <a:rPr lang="en-US" sz="2200" i="1" dirty="0"/>
              <a:t>high</a:t>
            </a:r>
            <a:r>
              <a:rPr lang="en-US" sz="2200" dirty="0"/>
              <a:t>):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81CA6B-A363-C943-AFF9-A195D066B387}"/>
              </a:ext>
            </a:extLst>
          </p:cNvPr>
          <p:cNvSpPr txBox="1"/>
          <p:nvPr/>
        </p:nvSpPr>
        <p:spPr>
          <a:xfrm>
            <a:off x="1754811" y="3787121"/>
            <a:ext cx="8548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&gt;  k  </a:t>
            </a:r>
            <a:r>
              <a:rPr lang="en-US" sz="2200" b="1" dirty="0"/>
              <a:t>then</a:t>
            </a:r>
            <a:r>
              <a:rPr lang="en-US" sz="2200" i="1" dirty="0"/>
              <a:t> </a:t>
            </a:r>
            <a:r>
              <a:rPr lang="en-US" sz="2200" b="1" dirty="0"/>
              <a:t>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low, mid -1)</a:t>
            </a:r>
            <a:endParaRPr lang="en-US" sz="2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460511B-5EA9-6646-987A-8CDB32EE2C8F}"/>
              </a:ext>
            </a:extLst>
          </p:cNvPr>
          <p:cNvSpPr txBox="1"/>
          <p:nvPr/>
        </p:nvSpPr>
        <p:spPr>
          <a:xfrm>
            <a:off x="1511080" y="2126302"/>
            <a:ext cx="6408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if</a:t>
            </a:r>
            <a:r>
              <a:rPr lang="en-US" sz="2200" i="1" dirty="0">
                <a:solidFill>
                  <a:srgbClr val="000000"/>
                </a:solidFill>
              </a:rPr>
              <a:t> low &gt; high   </a:t>
            </a:r>
            <a:r>
              <a:rPr lang="en-US" sz="2200" b="1" dirty="0">
                <a:solidFill>
                  <a:srgbClr val="000000"/>
                </a:solidFill>
              </a:rPr>
              <a:t>then</a:t>
            </a:r>
            <a:r>
              <a:rPr lang="en-US" sz="2200" i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00"/>
                </a:solidFill>
              </a:rPr>
              <a:t>return</a:t>
            </a:r>
            <a:r>
              <a:rPr lang="en-US" sz="2200" i="1" dirty="0">
                <a:solidFill>
                  <a:srgbClr val="000000"/>
                </a:solidFill>
              </a:rPr>
              <a:t>  NO_SUCH_KEY</a:t>
            </a:r>
            <a:endParaRPr lang="en-US" sz="2200" dirty="0">
              <a:solidFill>
                <a:srgbClr val="000000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41AAA6C-A882-47AD-9DCD-DF73C36A910E}"/>
              </a:ext>
            </a:extLst>
          </p:cNvPr>
          <p:cNvGrpSpPr/>
          <p:nvPr/>
        </p:nvGrpSpPr>
        <p:grpSpPr>
          <a:xfrm>
            <a:off x="2955869" y="4271831"/>
            <a:ext cx="6518799" cy="1660303"/>
            <a:chOff x="3057965" y="4298975"/>
            <a:chExt cx="6518799" cy="166030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17C1130-837E-4CDD-92E4-D8E6DD009C9F}"/>
                </a:ext>
              </a:extLst>
            </p:cNvPr>
            <p:cNvSpPr/>
            <p:nvPr/>
          </p:nvSpPr>
          <p:spPr>
            <a:xfrm>
              <a:off x="3478871" y="5197204"/>
              <a:ext cx="636063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AD34085-B24B-4B59-B447-71D7C8393804}"/>
                </a:ext>
              </a:extLst>
            </p:cNvPr>
            <p:cNvSpPr/>
            <p:nvPr/>
          </p:nvSpPr>
          <p:spPr>
            <a:xfrm>
              <a:off x="4125105" y="5197204"/>
              <a:ext cx="625994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9D0A198-FCCA-4A31-970C-C0E5C5D8DE63}"/>
                </a:ext>
              </a:extLst>
            </p:cNvPr>
            <p:cNvSpPr/>
            <p:nvPr/>
          </p:nvSpPr>
          <p:spPr>
            <a:xfrm>
              <a:off x="4737472" y="5197204"/>
              <a:ext cx="636061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460857C-CADE-4540-8DCE-C2C065171BED}"/>
                </a:ext>
              </a:extLst>
            </p:cNvPr>
            <p:cNvSpPr/>
            <p:nvPr/>
          </p:nvSpPr>
          <p:spPr>
            <a:xfrm>
              <a:off x="5361128" y="5197204"/>
              <a:ext cx="554590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34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3604F74-6ED3-4CBC-8D70-6B2B11C4324D}"/>
                </a:ext>
              </a:extLst>
            </p:cNvPr>
            <p:cNvSpPr/>
            <p:nvPr/>
          </p:nvSpPr>
          <p:spPr>
            <a:xfrm>
              <a:off x="5939627" y="5197204"/>
              <a:ext cx="554589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41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2CD1ABE-9135-43B6-B8D8-49E3B7181CF2}"/>
                </a:ext>
              </a:extLst>
            </p:cNvPr>
            <p:cNvSpPr/>
            <p:nvPr/>
          </p:nvSpPr>
          <p:spPr>
            <a:xfrm>
              <a:off x="6506836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52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CF6F9BC-458B-4280-B753-D8D981AD6C15}"/>
                </a:ext>
              </a:extLst>
            </p:cNvPr>
            <p:cNvSpPr/>
            <p:nvPr/>
          </p:nvSpPr>
          <p:spPr>
            <a:xfrm>
              <a:off x="7085338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CF64BC-1F2D-4CBF-BAF5-8991C91C416E}"/>
                </a:ext>
              </a:extLst>
            </p:cNvPr>
            <p:cNvSpPr/>
            <p:nvPr/>
          </p:nvSpPr>
          <p:spPr>
            <a:xfrm>
              <a:off x="7652548" y="5196731"/>
              <a:ext cx="638618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63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7DB12D7-C70F-4CEF-B84C-B6C2F4CA0BCF}"/>
                </a:ext>
              </a:extLst>
            </p:cNvPr>
            <p:cNvSpPr/>
            <p:nvPr/>
          </p:nvSpPr>
          <p:spPr>
            <a:xfrm>
              <a:off x="8298781" y="5197204"/>
              <a:ext cx="570882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68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9450082-C0B7-43BF-A14F-0F27B2D483FD}"/>
                </a:ext>
              </a:extLst>
            </p:cNvPr>
            <p:cNvSpPr/>
            <p:nvPr/>
          </p:nvSpPr>
          <p:spPr>
            <a:xfrm>
              <a:off x="8888572" y="5197204"/>
              <a:ext cx="592893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74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D8CCD0-0161-4384-B64D-3B21BE38E6A8}"/>
                </a:ext>
              </a:extLst>
            </p:cNvPr>
            <p:cNvSpPr txBox="1"/>
            <p:nvPr/>
          </p:nvSpPr>
          <p:spPr>
            <a:xfrm>
              <a:off x="3674487" y="5589946"/>
              <a:ext cx="569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0        1        2      3        4       5       6        7       8       9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FA244C93-985A-4324-BF44-43155061D745}"/>
                </a:ext>
              </a:extLst>
            </p:cNvPr>
            <p:cNvCxnSpPr/>
            <p:nvPr/>
          </p:nvCxnSpPr>
          <p:spPr>
            <a:xfrm>
              <a:off x="3819294" y="4788093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F737B8A-7077-46D3-878B-6A8705E2D5A4}"/>
                </a:ext>
              </a:extLst>
            </p:cNvPr>
            <p:cNvCxnSpPr/>
            <p:nvPr/>
          </p:nvCxnSpPr>
          <p:spPr>
            <a:xfrm>
              <a:off x="9179984" y="4782134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9EDCFF7-1182-4BA8-8D8B-869E8D35E586}"/>
                </a:ext>
              </a:extLst>
            </p:cNvPr>
            <p:cNvSpPr txBox="1"/>
            <p:nvPr/>
          </p:nvSpPr>
          <p:spPr>
            <a:xfrm>
              <a:off x="3575523" y="4373703"/>
              <a:ext cx="6591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low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25DB08E-8FFA-4D35-A795-10D11B4BFEFF}"/>
                </a:ext>
              </a:extLst>
            </p:cNvPr>
            <p:cNvSpPr txBox="1"/>
            <p:nvPr/>
          </p:nvSpPr>
          <p:spPr>
            <a:xfrm>
              <a:off x="8793272" y="4298975"/>
              <a:ext cx="7834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high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572BCBB-9EA1-4815-831A-D2E628904B66}"/>
                </a:ext>
              </a:extLst>
            </p:cNvPr>
            <p:cNvSpPr txBox="1"/>
            <p:nvPr/>
          </p:nvSpPr>
          <p:spPr>
            <a:xfrm>
              <a:off x="3057965" y="524557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7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Search: Find 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= 52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4D71B2-FFF1-42F9-8CCB-30E69E0435B3}"/>
              </a:ext>
            </a:extLst>
          </p:cNvPr>
          <p:cNvGrpSpPr/>
          <p:nvPr/>
        </p:nvGrpSpPr>
        <p:grpSpPr>
          <a:xfrm>
            <a:off x="2955869" y="4271830"/>
            <a:ext cx="6518799" cy="1660304"/>
            <a:chOff x="3057965" y="4298974"/>
            <a:chExt cx="6518799" cy="1660304"/>
          </a:xfrm>
        </p:grpSpPr>
        <p:sp>
          <p:nvSpPr>
            <p:cNvPr id="32" name="Rectangle 31"/>
            <p:cNvSpPr/>
            <p:nvPr/>
          </p:nvSpPr>
          <p:spPr>
            <a:xfrm>
              <a:off x="3478871" y="5197204"/>
              <a:ext cx="636063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125105" y="5197204"/>
              <a:ext cx="625994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737472" y="5197204"/>
              <a:ext cx="636061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61128" y="5197204"/>
              <a:ext cx="554590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34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939627" y="5197204"/>
              <a:ext cx="554589" cy="3995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41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06836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085338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52548" y="5196731"/>
              <a:ext cx="638618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298781" y="5197204"/>
              <a:ext cx="570882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68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888572" y="5197204"/>
              <a:ext cx="592893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74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74487" y="5589946"/>
              <a:ext cx="569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0        1        2      3        4       5       6        7       8       9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3819294" y="4788093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9179984" y="4782134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575523" y="4373703"/>
              <a:ext cx="6591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low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793272" y="4298975"/>
              <a:ext cx="7834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high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199787" y="4768473"/>
              <a:ext cx="5034" cy="319848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915718" y="4298974"/>
              <a:ext cx="7051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mid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57965" y="524557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S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CE4D80F-BDF2-1743-84E2-8293810F2F20}"/>
              </a:ext>
            </a:extLst>
          </p:cNvPr>
          <p:cNvSpPr txBox="1"/>
          <p:nvPr/>
        </p:nvSpPr>
        <p:spPr>
          <a:xfrm>
            <a:off x="2517025" y="2350140"/>
            <a:ext cx="4229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accent2"/>
                </a:solidFill>
              </a:rPr>
              <a:t>mid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←  ⌊(</a:t>
            </a:r>
            <a:r>
              <a:rPr lang="en-US" sz="2200" i="1" dirty="0"/>
              <a:t>low</a:t>
            </a:r>
            <a:r>
              <a:rPr lang="en-US" sz="2200" dirty="0"/>
              <a:t> + </a:t>
            </a:r>
            <a:r>
              <a:rPr lang="en-US" sz="2200" i="1" dirty="0"/>
              <a:t>high</a:t>
            </a:r>
            <a:r>
              <a:rPr lang="en-US" sz="2200" dirty="0"/>
              <a:t>) / 2⌋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4804BF-8858-554D-A876-D3790FCF4BE4}"/>
              </a:ext>
            </a:extLst>
          </p:cNvPr>
          <p:cNvSpPr txBox="1"/>
          <p:nvPr/>
        </p:nvSpPr>
        <p:spPr>
          <a:xfrm>
            <a:off x="2533958" y="2735967"/>
            <a:ext cx="6940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= k 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elem</a:t>
            </a:r>
            <a:r>
              <a:rPr lang="en-US" sz="2200" i="1" dirty="0"/>
              <a:t>(mid)</a:t>
            </a:r>
            <a:endParaRPr lang="en-US" sz="2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5E259D-F3CD-E74D-99DC-0694F7A51498}"/>
              </a:ext>
            </a:extLst>
          </p:cNvPr>
          <p:cNvSpPr txBox="1"/>
          <p:nvPr/>
        </p:nvSpPr>
        <p:spPr>
          <a:xfrm>
            <a:off x="2517025" y="3098607"/>
            <a:ext cx="88343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 </a:t>
            </a:r>
            <a:r>
              <a:rPr lang="en-US" sz="2200" i="1" dirty="0"/>
              <a:t>key(mid) &lt;  k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mid + 1, high)</a:t>
            </a:r>
            <a:endParaRPr lang="en-US" sz="2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1040FB-6AF0-2A42-AA4B-FB85D07796DA}"/>
              </a:ext>
            </a:extLst>
          </p:cNvPr>
          <p:cNvSpPr txBox="1"/>
          <p:nvPr/>
        </p:nvSpPr>
        <p:spPr>
          <a:xfrm>
            <a:off x="2021950" y="1722645"/>
            <a:ext cx="54585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Algorithm</a:t>
            </a:r>
            <a:r>
              <a:rPr lang="en-US" sz="2200" dirty="0"/>
              <a:t> </a:t>
            </a:r>
            <a:r>
              <a:rPr lang="en-US" sz="2200" dirty="0" err="1"/>
              <a:t>BinarySearch</a:t>
            </a:r>
            <a:r>
              <a:rPr lang="en-US" sz="2200" dirty="0"/>
              <a:t>(</a:t>
            </a:r>
            <a:r>
              <a:rPr lang="en-US" sz="2200" i="1" dirty="0"/>
              <a:t>S</a:t>
            </a:r>
            <a:r>
              <a:rPr lang="en-US" sz="2200" dirty="0"/>
              <a:t>, </a:t>
            </a:r>
            <a:r>
              <a:rPr lang="en-US" sz="2200" i="1" dirty="0"/>
              <a:t>k</a:t>
            </a:r>
            <a:r>
              <a:rPr lang="en-US" sz="2200" dirty="0"/>
              <a:t>, </a:t>
            </a:r>
            <a:r>
              <a:rPr lang="en-US" sz="2200" i="1" dirty="0"/>
              <a:t>low</a:t>
            </a:r>
            <a:r>
              <a:rPr lang="en-US" sz="2200" dirty="0"/>
              <a:t>, </a:t>
            </a:r>
            <a:r>
              <a:rPr lang="en-US" sz="2200" i="1" dirty="0"/>
              <a:t>high</a:t>
            </a:r>
            <a:r>
              <a:rPr lang="en-US" sz="2200" dirty="0"/>
              <a:t>):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E48A2C-63B8-4744-9B88-776D5F08DC1E}"/>
              </a:ext>
            </a:extLst>
          </p:cNvPr>
          <p:cNvSpPr txBox="1"/>
          <p:nvPr/>
        </p:nvSpPr>
        <p:spPr>
          <a:xfrm>
            <a:off x="2452189" y="3547722"/>
            <a:ext cx="8621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&gt;  k  </a:t>
            </a:r>
            <a:r>
              <a:rPr lang="en-US" sz="2200" b="1" dirty="0"/>
              <a:t>then</a:t>
            </a:r>
            <a:r>
              <a:rPr lang="en-US" sz="2200" i="1" dirty="0"/>
              <a:t> </a:t>
            </a:r>
            <a:r>
              <a:rPr lang="en-US" sz="2200" b="1" dirty="0"/>
              <a:t>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low, mid -1)</a:t>
            </a:r>
            <a:endParaRPr lang="en-US" sz="2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DDBBC48-D98F-6C4A-AF22-70A2A9DD8078}"/>
              </a:ext>
            </a:extLst>
          </p:cNvPr>
          <p:cNvSpPr txBox="1"/>
          <p:nvPr/>
        </p:nvSpPr>
        <p:spPr>
          <a:xfrm>
            <a:off x="2452189" y="2066019"/>
            <a:ext cx="6408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if</a:t>
            </a:r>
            <a:r>
              <a:rPr lang="en-US" sz="2200" i="1" dirty="0">
                <a:solidFill>
                  <a:srgbClr val="000000"/>
                </a:solidFill>
              </a:rPr>
              <a:t> low &gt; high   </a:t>
            </a:r>
            <a:r>
              <a:rPr lang="en-US" sz="2200" b="1" dirty="0">
                <a:solidFill>
                  <a:srgbClr val="000000"/>
                </a:solidFill>
              </a:rPr>
              <a:t>then</a:t>
            </a:r>
            <a:r>
              <a:rPr lang="en-US" sz="2200" i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00"/>
                </a:solidFill>
              </a:rPr>
              <a:t>return</a:t>
            </a:r>
            <a:r>
              <a:rPr lang="en-US" sz="2200" i="1" dirty="0">
                <a:solidFill>
                  <a:srgbClr val="000000"/>
                </a:solidFill>
              </a:rPr>
              <a:t>  NO_SUCH_KEY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3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Search: Find 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= 52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3F4265-1371-5547-843E-F0B2D8614B2B}"/>
              </a:ext>
            </a:extLst>
          </p:cNvPr>
          <p:cNvSpPr txBox="1"/>
          <p:nvPr/>
        </p:nvSpPr>
        <p:spPr>
          <a:xfrm>
            <a:off x="2113642" y="2771022"/>
            <a:ext cx="4229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accent2"/>
                </a:solidFill>
              </a:rPr>
              <a:t>mid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←  ⌊(</a:t>
            </a:r>
            <a:r>
              <a:rPr lang="en-US" sz="2200" i="1" dirty="0"/>
              <a:t>low</a:t>
            </a:r>
            <a:r>
              <a:rPr lang="en-US" sz="2200" dirty="0"/>
              <a:t> + </a:t>
            </a:r>
            <a:r>
              <a:rPr lang="en-US" sz="2200" i="1" dirty="0"/>
              <a:t>high</a:t>
            </a:r>
            <a:r>
              <a:rPr lang="en-US" sz="2200" dirty="0"/>
              <a:t>) / 2⌋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3A7AA-1FC6-3E4D-877A-51B0B90C10A0}"/>
              </a:ext>
            </a:extLst>
          </p:cNvPr>
          <p:cNvSpPr txBox="1"/>
          <p:nvPr/>
        </p:nvSpPr>
        <p:spPr>
          <a:xfrm>
            <a:off x="2097147" y="3135929"/>
            <a:ext cx="6940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= k 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elem</a:t>
            </a:r>
            <a:r>
              <a:rPr lang="en-US" sz="2200" i="1" dirty="0"/>
              <a:t>(mid)</a:t>
            </a:r>
            <a:endParaRPr lang="en-US" sz="2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7BAF13-1A03-C343-B58B-74BAC1532615}"/>
              </a:ext>
            </a:extLst>
          </p:cNvPr>
          <p:cNvSpPr txBox="1"/>
          <p:nvPr/>
        </p:nvSpPr>
        <p:spPr>
          <a:xfrm>
            <a:off x="2113642" y="3508049"/>
            <a:ext cx="8777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 </a:t>
            </a:r>
            <a:r>
              <a:rPr lang="en-US" sz="2200" i="1" dirty="0"/>
              <a:t>key(mid) &lt;  k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mid + 1, high)</a:t>
            </a:r>
            <a:endParaRPr lang="en-US" sz="2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D16E8BB-23DD-8143-94A4-3292C2081408}"/>
              </a:ext>
            </a:extLst>
          </p:cNvPr>
          <p:cNvSpPr txBox="1"/>
          <p:nvPr/>
        </p:nvSpPr>
        <p:spPr>
          <a:xfrm>
            <a:off x="1602072" y="2040728"/>
            <a:ext cx="54585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Algorithm</a:t>
            </a:r>
            <a:r>
              <a:rPr lang="en-US" sz="2200" dirty="0"/>
              <a:t> </a:t>
            </a:r>
            <a:r>
              <a:rPr lang="en-US" sz="2200" dirty="0" err="1"/>
              <a:t>BinarySearch</a:t>
            </a:r>
            <a:r>
              <a:rPr lang="en-US" sz="2200" dirty="0"/>
              <a:t>(</a:t>
            </a:r>
            <a:r>
              <a:rPr lang="en-US" sz="2200" i="1" dirty="0"/>
              <a:t>S</a:t>
            </a:r>
            <a:r>
              <a:rPr lang="en-US" sz="2200" dirty="0"/>
              <a:t>, </a:t>
            </a:r>
            <a:r>
              <a:rPr lang="en-US" sz="2200" i="1" dirty="0"/>
              <a:t>k</a:t>
            </a:r>
            <a:r>
              <a:rPr lang="en-US" sz="2200" dirty="0"/>
              <a:t>, </a:t>
            </a:r>
            <a:r>
              <a:rPr lang="en-US" sz="2200" i="1" dirty="0"/>
              <a:t>low</a:t>
            </a:r>
            <a:r>
              <a:rPr lang="en-US" sz="2200" dirty="0"/>
              <a:t>, </a:t>
            </a:r>
            <a:r>
              <a:rPr lang="en-US" sz="2200" i="1" dirty="0"/>
              <a:t>high</a:t>
            </a:r>
            <a:r>
              <a:rPr lang="en-US" sz="2200" dirty="0"/>
              <a:t>):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1664E4-4CCF-A242-A38F-1ED06A7987AB}"/>
              </a:ext>
            </a:extLst>
          </p:cNvPr>
          <p:cNvSpPr txBox="1"/>
          <p:nvPr/>
        </p:nvSpPr>
        <p:spPr>
          <a:xfrm>
            <a:off x="2117650" y="3873429"/>
            <a:ext cx="8412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&gt;  k  </a:t>
            </a:r>
            <a:r>
              <a:rPr lang="en-US" sz="2200" b="1" dirty="0"/>
              <a:t>then</a:t>
            </a:r>
            <a:r>
              <a:rPr lang="en-US" sz="2200" i="1" dirty="0"/>
              <a:t> </a:t>
            </a:r>
            <a:r>
              <a:rPr lang="en-US" sz="2200" b="1" dirty="0"/>
              <a:t>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low, mid -1)</a:t>
            </a:r>
            <a:endParaRPr lang="en-US" sz="22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7306009-4AD8-7642-AE82-9792C08558F5}"/>
              </a:ext>
            </a:extLst>
          </p:cNvPr>
          <p:cNvSpPr txBox="1"/>
          <p:nvPr/>
        </p:nvSpPr>
        <p:spPr>
          <a:xfrm>
            <a:off x="2134143" y="2426555"/>
            <a:ext cx="6408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if</a:t>
            </a:r>
            <a:r>
              <a:rPr lang="en-US" sz="2200" i="1" dirty="0">
                <a:solidFill>
                  <a:srgbClr val="000000"/>
                </a:solidFill>
              </a:rPr>
              <a:t> low &gt; high   </a:t>
            </a:r>
            <a:r>
              <a:rPr lang="en-US" sz="2200" b="1" dirty="0">
                <a:solidFill>
                  <a:srgbClr val="000000"/>
                </a:solidFill>
              </a:rPr>
              <a:t>then</a:t>
            </a:r>
            <a:r>
              <a:rPr lang="en-US" sz="2200" i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00"/>
                </a:solidFill>
              </a:rPr>
              <a:t>return</a:t>
            </a:r>
            <a:r>
              <a:rPr lang="en-US" sz="2200" i="1" dirty="0">
                <a:solidFill>
                  <a:srgbClr val="000000"/>
                </a:solidFill>
              </a:rPr>
              <a:t>  NO_SUCH_KEY</a:t>
            </a:r>
            <a:endParaRPr lang="en-US" sz="2200" dirty="0">
              <a:solidFill>
                <a:srgbClr val="000000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5D91E6A-C35A-4DDF-8E95-0FB3737732FF}"/>
              </a:ext>
            </a:extLst>
          </p:cNvPr>
          <p:cNvGrpSpPr/>
          <p:nvPr/>
        </p:nvGrpSpPr>
        <p:grpSpPr>
          <a:xfrm>
            <a:off x="2955869" y="4264113"/>
            <a:ext cx="6518799" cy="1668021"/>
            <a:chOff x="3057965" y="4291257"/>
            <a:chExt cx="6518799" cy="166802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C5B1BC5-470B-44C0-85E3-5163D4DB7513}"/>
                </a:ext>
              </a:extLst>
            </p:cNvPr>
            <p:cNvSpPr/>
            <p:nvPr/>
          </p:nvSpPr>
          <p:spPr>
            <a:xfrm>
              <a:off x="3478871" y="5197204"/>
              <a:ext cx="636063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B5C3D5D-34BC-45FA-B1DF-ACBEC758B200}"/>
                </a:ext>
              </a:extLst>
            </p:cNvPr>
            <p:cNvSpPr/>
            <p:nvPr/>
          </p:nvSpPr>
          <p:spPr>
            <a:xfrm>
              <a:off x="4125105" y="5197204"/>
              <a:ext cx="625994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9AFC671-F88C-483A-839A-7AEF3FA42748}"/>
                </a:ext>
              </a:extLst>
            </p:cNvPr>
            <p:cNvSpPr/>
            <p:nvPr/>
          </p:nvSpPr>
          <p:spPr>
            <a:xfrm>
              <a:off x="4737472" y="5197204"/>
              <a:ext cx="636061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168784A-AE54-4CFC-B1D8-F7DC75F0F258}"/>
                </a:ext>
              </a:extLst>
            </p:cNvPr>
            <p:cNvSpPr/>
            <p:nvPr/>
          </p:nvSpPr>
          <p:spPr>
            <a:xfrm>
              <a:off x="5361128" y="5197204"/>
              <a:ext cx="554590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34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BD7FB77-5F57-453D-9BBD-44DF4C9DEB4C}"/>
                </a:ext>
              </a:extLst>
            </p:cNvPr>
            <p:cNvSpPr/>
            <p:nvPr/>
          </p:nvSpPr>
          <p:spPr>
            <a:xfrm>
              <a:off x="5939627" y="5197204"/>
              <a:ext cx="554589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41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430DBDD-B8F0-42FE-9B26-9A7F18D24185}"/>
                </a:ext>
              </a:extLst>
            </p:cNvPr>
            <p:cNvSpPr/>
            <p:nvPr/>
          </p:nvSpPr>
          <p:spPr>
            <a:xfrm>
              <a:off x="6506836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52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336ACD7-C365-4A45-8E42-C369BC1474E5}"/>
                </a:ext>
              </a:extLst>
            </p:cNvPr>
            <p:cNvSpPr/>
            <p:nvPr/>
          </p:nvSpPr>
          <p:spPr>
            <a:xfrm>
              <a:off x="7085338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F8D9F7A-22D4-429D-8A9E-B2069114554E}"/>
                </a:ext>
              </a:extLst>
            </p:cNvPr>
            <p:cNvSpPr/>
            <p:nvPr/>
          </p:nvSpPr>
          <p:spPr>
            <a:xfrm>
              <a:off x="7652548" y="5196731"/>
              <a:ext cx="638618" cy="3995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63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0139F72-1237-4BE9-9874-49D7164043F2}"/>
                </a:ext>
              </a:extLst>
            </p:cNvPr>
            <p:cNvSpPr/>
            <p:nvPr/>
          </p:nvSpPr>
          <p:spPr>
            <a:xfrm>
              <a:off x="8298781" y="5197204"/>
              <a:ext cx="570882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68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0CF2FB9-F0A8-413A-87B5-EC75F49666A7}"/>
                </a:ext>
              </a:extLst>
            </p:cNvPr>
            <p:cNvSpPr/>
            <p:nvPr/>
          </p:nvSpPr>
          <p:spPr>
            <a:xfrm>
              <a:off x="8888572" y="5197204"/>
              <a:ext cx="592893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74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5AB518C-0E8E-4CE3-A9D5-6EB5C411AAC3}"/>
                </a:ext>
              </a:extLst>
            </p:cNvPr>
            <p:cNvSpPr txBox="1"/>
            <p:nvPr/>
          </p:nvSpPr>
          <p:spPr>
            <a:xfrm>
              <a:off x="3674487" y="5589946"/>
              <a:ext cx="569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0        1        2      3        4       5       6        7       8       9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E82DE965-886B-4534-9C8D-EB4923CA7158}"/>
                </a:ext>
              </a:extLst>
            </p:cNvPr>
            <p:cNvCxnSpPr/>
            <p:nvPr/>
          </p:nvCxnSpPr>
          <p:spPr>
            <a:xfrm>
              <a:off x="6864597" y="4713364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686553DE-778C-42E0-8021-2D12D038264C}"/>
                </a:ext>
              </a:extLst>
            </p:cNvPr>
            <p:cNvCxnSpPr/>
            <p:nvPr/>
          </p:nvCxnSpPr>
          <p:spPr>
            <a:xfrm>
              <a:off x="9179984" y="4782134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5E8E1A0-CC45-43D5-BE34-8BF53396B69E}"/>
                </a:ext>
              </a:extLst>
            </p:cNvPr>
            <p:cNvSpPr txBox="1"/>
            <p:nvPr/>
          </p:nvSpPr>
          <p:spPr>
            <a:xfrm>
              <a:off x="6620826" y="4298974"/>
              <a:ext cx="6591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low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C055143-62F1-41CF-AD55-BDAA7070A2D6}"/>
                </a:ext>
              </a:extLst>
            </p:cNvPr>
            <p:cNvSpPr txBox="1"/>
            <p:nvPr/>
          </p:nvSpPr>
          <p:spPr>
            <a:xfrm>
              <a:off x="8793272" y="4298975"/>
              <a:ext cx="7834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high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9D515F7A-855A-40D7-9496-0C6FD004429B}"/>
                </a:ext>
              </a:extLst>
            </p:cNvPr>
            <p:cNvCxnSpPr/>
            <p:nvPr/>
          </p:nvCxnSpPr>
          <p:spPr>
            <a:xfrm>
              <a:off x="8014118" y="4760756"/>
              <a:ext cx="5034" cy="319848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0055526-F827-407E-9464-4474B44B4ABE}"/>
                </a:ext>
              </a:extLst>
            </p:cNvPr>
            <p:cNvSpPr txBox="1"/>
            <p:nvPr/>
          </p:nvSpPr>
          <p:spPr>
            <a:xfrm>
              <a:off x="7730049" y="4291257"/>
              <a:ext cx="7051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mid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1DA611F-D9A5-402E-AECB-9027696BA5E8}"/>
                </a:ext>
              </a:extLst>
            </p:cNvPr>
            <p:cNvSpPr txBox="1"/>
            <p:nvPr/>
          </p:nvSpPr>
          <p:spPr>
            <a:xfrm>
              <a:off x="3057965" y="524557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764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Binary Search: Find </a:t>
            </a:r>
            <a:r>
              <a:rPr lang="en-US" b="1" i="1" dirty="0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= 52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DF23CAE-ABAC-6A4A-B2C2-160E30229D74}"/>
              </a:ext>
            </a:extLst>
          </p:cNvPr>
          <p:cNvSpPr txBox="1"/>
          <p:nvPr/>
        </p:nvSpPr>
        <p:spPr>
          <a:xfrm>
            <a:off x="2033680" y="2515928"/>
            <a:ext cx="4229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accent2"/>
                </a:solidFill>
              </a:rPr>
              <a:t>mid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←  ⌊(</a:t>
            </a:r>
            <a:r>
              <a:rPr lang="en-US" sz="2200" i="1" dirty="0"/>
              <a:t>low</a:t>
            </a:r>
            <a:r>
              <a:rPr lang="en-US" sz="2200" dirty="0"/>
              <a:t> + </a:t>
            </a:r>
            <a:r>
              <a:rPr lang="en-US" sz="2200" i="1" dirty="0"/>
              <a:t>high</a:t>
            </a:r>
            <a:r>
              <a:rPr lang="en-US" sz="2200" dirty="0"/>
              <a:t>) / 2⌋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4DA771-BE9B-D44B-BF9D-CB8CABD92391}"/>
              </a:ext>
            </a:extLst>
          </p:cNvPr>
          <p:cNvSpPr txBox="1"/>
          <p:nvPr/>
        </p:nvSpPr>
        <p:spPr>
          <a:xfrm>
            <a:off x="2017185" y="2880835"/>
            <a:ext cx="6940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= k 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elem</a:t>
            </a:r>
            <a:r>
              <a:rPr lang="en-US" sz="2200" i="1" dirty="0"/>
              <a:t>(mid)</a:t>
            </a:r>
            <a:endParaRPr lang="en-US" sz="2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B02FFB-6A1C-3D4D-A0B0-EA7F1A7C73B8}"/>
              </a:ext>
            </a:extLst>
          </p:cNvPr>
          <p:cNvSpPr txBox="1"/>
          <p:nvPr/>
        </p:nvSpPr>
        <p:spPr>
          <a:xfrm>
            <a:off x="2033680" y="3252955"/>
            <a:ext cx="81909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 </a:t>
            </a:r>
            <a:r>
              <a:rPr lang="en-US" sz="2200" i="1" dirty="0"/>
              <a:t>key(mid) &lt;  k  </a:t>
            </a:r>
            <a:r>
              <a:rPr lang="en-US" sz="2200" b="1" dirty="0"/>
              <a:t>then 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mid + 1, high)</a:t>
            </a:r>
            <a:endParaRPr lang="en-US" sz="2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A969DB-FF59-AE49-8838-5207D90D04BC}"/>
              </a:ext>
            </a:extLst>
          </p:cNvPr>
          <p:cNvSpPr txBox="1"/>
          <p:nvPr/>
        </p:nvSpPr>
        <p:spPr>
          <a:xfrm>
            <a:off x="1522110" y="1785634"/>
            <a:ext cx="54585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Algorithm</a:t>
            </a:r>
            <a:r>
              <a:rPr lang="en-US" sz="2200" dirty="0"/>
              <a:t> </a:t>
            </a:r>
            <a:r>
              <a:rPr lang="en-US" sz="2200" dirty="0" err="1"/>
              <a:t>BinarySearch</a:t>
            </a:r>
            <a:r>
              <a:rPr lang="en-US" sz="2200" dirty="0"/>
              <a:t>(</a:t>
            </a:r>
            <a:r>
              <a:rPr lang="en-US" sz="2200" i="1" dirty="0"/>
              <a:t>S</a:t>
            </a:r>
            <a:r>
              <a:rPr lang="en-US" sz="2200" dirty="0"/>
              <a:t>, </a:t>
            </a:r>
            <a:r>
              <a:rPr lang="en-US" sz="2200" i="1" dirty="0"/>
              <a:t>k</a:t>
            </a:r>
            <a:r>
              <a:rPr lang="en-US" sz="2200" dirty="0"/>
              <a:t>, </a:t>
            </a:r>
            <a:r>
              <a:rPr lang="en-US" sz="2200" i="1" dirty="0"/>
              <a:t>low</a:t>
            </a:r>
            <a:r>
              <a:rPr lang="en-US" sz="2200" dirty="0"/>
              <a:t>, </a:t>
            </a:r>
            <a:r>
              <a:rPr lang="en-US" sz="2200" i="1" dirty="0"/>
              <a:t>high</a:t>
            </a:r>
            <a:r>
              <a:rPr lang="en-US" sz="2200" dirty="0"/>
              <a:t>):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93897C-0EBE-214A-9FD3-F6F34BAA4D90}"/>
              </a:ext>
            </a:extLst>
          </p:cNvPr>
          <p:cNvSpPr txBox="1"/>
          <p:nvPr/>
        </p:nvSpPr>
        <p:spPr>
          <a:xfrm>
            <a:off x="2037688" y="3618335"/>
            <a:ext cx="82034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if</a:t>
            </a:r>
            <a:r>
              <a:rPr lang="en-US" sz="2200" i="1" dirty="0"/>
              <a:t> key(mid) &gt;  k  </a:t>
            </a:r>
            <a:r>
              <a:rPr lang="en-US" sz="2200" b="1" dirty="0"/>
              <a:t>then</a:t>
            </a:r>
            <a:r>
              <a:rPr lang="en-US" sz="2200" i="1" dirty="0"/>
              <a:t> </a:t>
            </a:r>
            <a:r>
              <a:rPr lang="en-US" sz="2200" b="1" dirty="0"/>
              <a:t>return </a:t>
            </a:r>
            <a:r>
              <a:rPr lang="en-US" sz="2200" i="1" dirty="0"/>
              <a:t> </a:t>
            </a:r>
            <a:r>
              <a:rPr lang="en-US" sz="2200" i="1" dirty="0" err="1"/>
              <a:t>BinarySearch</a:t>
            </a:r>
            <a:r>
              <a:rPr lang="en-US" sz="2200" i="1" dirty="0"/>
              <a:t>(S, k, low, mid -1)</a:t>
            </a:r>
            <a:endParaRPr lang="en-US" sz="2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3F85624-560A-234B-A041-1CF2633DFAE9}"/>
              </a:ext>
            </a:extLst>
          </p:cNvPr>
          <p:cNvSpPr txBox="1"/>
          <p:nvPr/>
        </p:nvSpPr>
        <p:spPr>
          <a:xfrm>
            <a:off x="2054181" y="2171461"/>
            <a:ext cx="64088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</a:rPr>
              <a:t>if</a:t>
            </a:r>
            <a:r>
              <a:rPr lang="en-US" sz="2200" i="1" dirty="0">
                <a:solidFill>
                  <a:srgbClr val="000000"/>
                </a:solidFill>
              </a:rPr>
              <a:t> low &gt; high   </a:t>
            </a:r>
            <a:r>
              <a:rPr lang="en-US" sz="2200" b="1" dirty="0">
                <a:solidFill>
                  <a:srgbClr val="000000"/>
                </a:solidFill>
              </a:rPr>
              <a:t>then</a:t>
            </a:r>
            <a:r>
              <a:rPr lang="en-US" sz="2200" i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00"/>
                </a:solidFill>
              </a:rPr>
              <a:t>return</a:t>
            </a:r>
            <a:r>
              <a:rPr lang="en-US" sz="2200" i="1" dirty="0">
                <a:solidFill>
                  <a:srgbClr val="000000"/>
                </a:solidFill>
              </a:rPr>
              <a:t>  NO_SUCH_KEY</a:t>
            </a:r>
            <a:endParaRPr lang="en-US" sz="2200" dirty="0">
              <a:solidFill>
                <a:srgbClr val="000000"/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E258276-2766-4A66-A9E1-24C6F8B16620}"/>
              </a:ext>
            </a:extLst>
          </p:cNvPr>
          <p:cNvGrpSpPr/>
          <p:nvPr/>
        </p:nvGrpSpPr>
        <p:grpSpPr>
          <a:xfrm>
            <a:off x="2955869" y="3926855"/>
            <a:ext cx="6423500" cy="2005279"/>
            <a:chOff x="3057965" y="3953999"/>
            <a:chExt cx="6423500" cy="2005279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27FFA6A-29E6-44E0-9F14-FCAC9A4D6CEB}"/>
                </a:ext>
              </a:extLst>
            </p:cNvPr>
            <p:cNvSpPr/>
            <p:nvPr/>
          </p:nvSpPr>
          <p:spPr>
            <a:xfrm>
              <a:off x="3478871" y="5197204"/>
              <a:ext cx="636063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1C4A493-17CA-43D7-8CAF-61ADB8CC0377}"/>
                </a:ext>
              </a:extLst>
            </p:cNvPr>
            <p:cNvSpPr/>
            <p:nvPr/>
          </p:nvSpPr>
          <p:spPr>
            <a:xfrm>
              <a:off x="4125105" y="5197204"/>
              <a:ext cx="625994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9F11D7F-A6B0-47AC-B434-02100D5FC00F}"/>
                </a:ext>
              </a:extLst>
            </p:cNvPr>
            <p:cNvSpPr/>
            <p:nvPr/>
          </p:nvSpPr>
          <p:spPr>
            <a:xfrm>
              <a:off x="4737472" y="5197204"/>
              <a:ext cx="636061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27EA7F9-14E9-457A-8038-DC91175349E6}"/>
                </a:ext>
              </a:extLst>
            </p:cNvPr>
            <p:cNvSpPr/>
            <p:nvPr/>
          </p:nvSpPr>
          <p:spPr>
            <a:xfrm>
              <a:off x="5361128" y="5197204"/>
              <a:ext cx="554590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34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3B5232A-7E13-4FA2-B1DE-51F394B7EE8E}"/>
                </a:ext>
              </a:extLst>
            </p:cNvPr>
            <p:cNvSpPr/>
            <p:nvPr/>
          </p:nvSpPr>
          <p:spPr>
            <a:xfrm>
              <a:off x="5939627" y="5197204"/>
              <a:ext cx="554589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41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C8C755A-D525-415F-87CA-2250E5EBF99A}"/>
                </a:ext>
              </a:extLst>
            </p:cNvPr>
            <p:cNvSpPr/>
            <p:nvPr/>
          </p:nvSpPr>
          <p:spPr>
            <a:xfrm>
              <a:off x="6506836" y="5197204"/>
              <a:ext cx="575916" cy="39953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DA50277-7D5E-4900-B80A-0767286D0D9C}"/>
                </a:ext>
              </a:extLst>
            </p:cNvPr>
            <p:cNvSpPr/>
            <p:nvPr/>
          </p:nvSpPr>
          <p:spPr>
            <a:xfrm>
              <a:off x="7085338" y="5197204"/>
              <a:ext cx="575916" cy="3995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54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AAB8249-B5D1-49BF-901A-EC8E8AAB04CF}"/>
                </a:ext>
              </a:extLst>
            </p:cNvPr>
            <p:cNvSpPr/>
            <p:nvPr/>
          </p:nvSpPr>
          <p:spPr>
            <a:xfrm>
              <a:off x="7652548" y="5196731"/>
              <a:ext cx="638618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63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7B54011-1574-4B3E-930F-85DE574001F8}"/>
                </a:ext>
              </a:extLst>
            </p:cNvPr>
            <p:cNvSpPr/>
            <p:nvPr/>
          </p:nvSpPr>
          <p:spPr>
            <a:xfrm>
              <a:off x="8298781" y="5197204"/>
              <a:ext cx="570882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68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62218F2-88DD-4312-8758-140CB71815AC}"/>
                </a:ext>
              </a:extLst>
            </p:cNvPr>
            <p:cNvSpPr/>
            <p:nvPr/>
          </p:nvSpPr>
          <p:spPr>
            <a:xfrm>
              <a:off x="8888572" y="5197204"/>
              <a:ext cx="592893" cy="3995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74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23CB2D3-78F2-471E-BFD3-B84928AE17CE}"/>
                </a:ext>
              </a:extLst>
            </p:cNvPr>
            <p:cNvSpPr txBox="1"/>
            <p:nvPr/>
          </p:nvSpPr>
          <p:spPr>
            <a:xfrm>
              <a:off x="3674487" y="5589946"/>
              <a:ext cx="5698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0        1        2      3        4       5       6        7       8       9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45D5BFE7-A75D-47E9-B72A-A22EF885C57D}"/>
                </a:ext>
              </a:extLst>
            </p:cNvPr>
            <p:cNvCxnSpPr/>
            <p:nvPr/>
          </p:nvCxnSpPr>
          <p:spPr>
            <a:xfrm>
              <a:off x="6864597" y="4713364"/>
              <a:ext cx="5034" cy="31984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5B8412-FD2F-4CE8-B54B-05118093AE98}"/>
                </a:ext>
              </a:extLst>
            </p:cNvPr>
            <p:cNvSpPr txBox="1"/>
            <p:nvPr/>
          </p:nvSpPr>
          <p:spPr>
            <a:xfrm>
              <a:off x="6620826" y="4298974"/>
              <a:ext cx="65915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low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E72FFF0-E755-41F8-968C-FFBA142EFDD8}"/>
                </a:ext>
              </a:extLst>
            </p:cNvPr>
            <p:cNvSpPr txBox="1"/>
            <p:nvPr/>
          </p:nvSpPr>
          <p:spPr>
            <a:xfrm>
              <a:off x="7190846" y="4187670"/>
              <a:ext cx="7834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high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FC8BA097-066B-4E85-8382-0A637D88FBE6}"/>
                </a:ext>
              </a:extLst>
            </p:cNvPr>
            <p:cNvCxnSpPr/>
            <p:nvPr/>
          </p:nvCxnSpPr>
          <p:spPr>
            <a:xfrm>
              <a:off x="7358379" y="4757006"/>
              <a:ext cx="5034" cy="319848"/>
            </a:xfrm>
            <a:prstGeom prst="straightConnector1">
              <a:avLst/>
            </a:prstGeom>
            <a:ln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9F0EC1D-567D-4751-BC69-07A5011F090C}"/>
                </a:ext>
              </a:extLst>
            </p:cNvPr>
            <p:cNvSpPr txBox="1"/>
            <p:nvPr/>
          </p:nvSpPr>
          <p:spPr>
            <a:xfrm>
              <a:off x="6574873" y="3953999"/>
              <a:ext cx="70510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i="1" dirty="0"/>
                <a:t>mid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52A7BB6-54DF-42F4-8BBA-DF8FD6062E52}"/>
                </a:ext>
              </a:extLst>
            </p:cNvPr>
            <p:cNvSpPr txBox="1"/>
            <p:nvPr/>
          </p:nvSpPr>
          <p:spPr>
            <a:xfrm>
              <a:off x="3057965" y="524557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6308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</TotalTime>
  <Words>1585</Words>
  <Application>Microsoft Office PowerPoint</Application>
  <PresentationFormat>Widescreen</PresentationFormat>
  <Paragraphs>369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Arial</vt:lpstr>
      <vt:lpstr>Calibri</vt:lpstr>
      <vt:lpstr>Calibri Light</vt:lpstr>
      <vt:lpstr>Cambria Math</vt:lpstr>
      <vt:lpstr>Century Gothic</vt:lpstr>
      <vt:lpstr>Courier New</vt:lpstr>
      <vt:lpstr>Mangal</vt:lpstr>
      <vt:lpstr>Symbol</vt:lpstr>
      <vt:lpstr>Times New Roman</vt:lpstr>
      <vt:lpstr>Wingdings</vt:lpstr>
      <vt:lpstr>Wingdings 3</vt:lpstr>
      <vt:lpstr>Retrospect</vt:lpstr>
      <vt:lpstr>Wisp</vt:lpstr>
      <vt:lpstr>PowerPoint Presentation</vt:lpstr>
      <vt:lpstr>Search Types</vt:lpstr>
      <vt:lpstr>Linear Search</vt:lpstr>
      <vt:lpstr>Binary Search (Sorted Array)</vt:lpstr>
      <vt:lpstr>Binary Search</vt:lpstr>
      <vt:lpstr>Binary Search: Find k = 52</vt:lpstr>
      <vt:lpstr>Binary Search: Find k = 52</vt:lpstr>
      <vt:lpstr>Binary Search: Find k = 52</vt:lpstr>
      <vt:lpstr>Binary Search: Find k = 52</vt:lpstr>
      <vt:lpstr>Binary Search</vt:lpstr>
      <vt:lpstr>Exercises</vt:lpstr>
      <vt:lpstr>Binary Search Tree</vt:lpstr>
      <vt:lpstr>Binary Search Tree</vt:lpstr>
      <vt:lpstr>BST – Insert(k, v)</vt:lpstr>
      <vt:lpstr>BST – Insert Example</vt:lpstr>
      <vt:lpstr>BST – Insert Example</vt:lpstr>
      <vt:lpstr>BST – Insert Example</vt:lpstr>
      <vt:lpstr>BST – Insert Example</vt:lpstr>
      <vt:lpstr>BST – Insert Example</vt:lpstr>
      <vt:lpstr>BST – Insert Example</vt:lpstr>
      <vt:lpstr>BST – Insert Example</vt:lpstr>
      <vt:lpstr>BST – Insert Example</vt:lpstr>
      <vt:lpstr>BST – Search (Find)</vt:lpstr>
      <vt:lpstr>BST – Find Example</vt:lpstr>
      <vt:lpstr>BST - Delete</vt:lpstr>
      <vt:lpstr>BST – Delete Example</vt:lpstr>
      <vt:lpstr>BST – Delete Example</vt:lpstr>
      <vt:lpstr>BST – Delete Example</vt:lpstr>
      <vt:lpstr>BST – Delete Example</vt:lpstr>
      <vt:lpstr>BST – Delete Example</vt:lpstr>
      <vt:lpstr>BST – Delete Example</vt:lpstr>
      <vt:lpstr>Exercises</vt:lpstr>
      <vt:lpstr>Thanks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: Traveling</dc:title>
  <dc:creator>Maher</dc:creator>
  <cp:lastModifiedBy>SSTM</cp:lastModifiedBy>
  <cp:revision>51</cp:revision>
  <dcterms:created xsi:type="dcterms:W3CDTF">2025-02-04T20:30:58Z</dcterms:created>
  <dcterms:modified xsi:type="dcterms:W3CDTF">2025-04-19T19:41:27Z</dcterms:modified>
</cp:coreProperties>
</file>